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650" r:id="rId2"/>
    <p:sldMasterId id="2147483652" r:id="rId3"/>
    <p:sldMasterId id="2147483684" r:id="rId4"/>
  </p:sldMasterIdLst>
  <p:handoutMasterIdLst>
    <p:handoutMasterId r:id="rId24"/>
  </p:handoutMasterIdLst>
  <p:sldIdLst>
    <p:sldId id="310" r:id="rId5"/>
    <p:sldId id="313" r:id="rId6"/>
    <p:sldId id="262" r:id="rId7"/>
    <p:sldId id="268" r:id="rId8"/>
    <p:sldId id="312" r:id="rId9"/>
    <p:sldId id="300" r:id="rId10"/>
    <p:sldId id="316" r:id="rId11"/>
    <p:sldId id="318" r:id="rId12"/>
    <p:sldId id="320" r:id="rId13"/>
    <p:sldId id="323" r:id="rId14"/>
    <p:sldId id="272" r:id="rId15"/>
    <p:sldId id="319" r:id="rId16"/>
    <p:sldId id="328" r:id="rId17"/>
    <p:sldId id="321" r:id="rId18"/>
    <p:sldId id="322" r:id="rId19"/>
    <p:sldId id="324" r:id="rId20"/>
    <p:sldId id="326" r:id="rId21"/>
    <p:sldId id="327" r:id="rId22"/>
    <p:sldId id="325" r:id="rId2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DFB"/>
    <a:srgbClr val="1C82FF"/>
    <a:srgbClr val="565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3442D-8B79-49E2-AA62-3984B27C43A9}" v="55" dt="2021-09-28T17:49:49.153"/>
    <p1510:client id="{4E140760-8DFB-4961-A229-0E34DDA0DADA}" v="593" dt="2021-09-28T20:57:07.061"/>
    <p1510:client id="{6CBEA19C-7480-437E-B299-8E65CAC69C42}" v="4" dt="2021-09-28T17:52:34.576"/>
    <p1510:client id="{9270C433-1CC4-4998-BD3E-3353C3A33C4F}" v="1" dt="2021-09-28T21:27:03.788"/>
    <p1510:client id="{A8BABC1F-390D-4FE9-957F-B08E051A865D}" v="399" dt="2021-09-28T04:05:23.500"/>
    <p1510:client id="{C6E30BEE-EACE-4F3D-9410-FC223DBBB98B}" v="10" dt="2021-09-27T15:17:58.217"/>
    <p1510:client id="{C9962D25-1A84-487D-8D92-200575BE1012}" v="412" dt="2021-09-28T16:51:08.414"/>
    <p1510:client id="{E8001063-2E42-4A76-BF6B-813DBB623F00}" v="15" dt="2021-09-27T21:31:26.438"/>
    <p1510:client id="{F5B3D9D7-D5A4-4F94-A725-D288AC109FEE}" v="2481" dt="2021-09-27T21:25:3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varScale="1">
        <p:scale>
          <a:sx n="72" d="100"/>
          <a:sy n="72" d="100"/>
        </p:scale>
        <p:origin x="684" y="78"/>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9/28/2021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15:18:47.9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 2355 16383 0 0,'7'0'0'0'0,"9"7"0"0"0,1 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9/28/2021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4209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7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196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136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82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648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68822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849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65881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68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6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5876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57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2111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23984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2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11144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0110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73736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636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384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7588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4968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5615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4222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041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42913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90173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8529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8147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93522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62391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9292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623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850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042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03691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9/28/2021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6029516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2" r:id="rId5"/>
    <p:sldLayoutId id="2147483736" r:id="rId6"/>
    <p:sldLayoutId id="2147483737" r:id="rId7"/>
    <p:sldLayoutId id="2147483740" r:id="rId8"/>
    <p:sldLayoutId id="2147483739" r:id="rId9"/>
    <p:sldLayoutId id="2147483744" r:id="rId10"/>
    <p:sldLayoutId id="2147483745" r:id="rId11"/>
    <p:sldLayoutId id="2147483748" r:id="rId12"/>
    <p:sldLayoutId id="2147483749" r:id="rId13"/>
    <p:sldLayoutId id="2147483750" r:id="rId14"/>
    <p:sldLayoutId id="2147483747" r:id="rId15"/>
    <p:sldLayoutId id="2147483746" r:id="rId16"/>
    <p:sldLayoutId id="2147483751" r:id="rId17"/>
    <p:sldLayoutId id="2147483752" r:id="rId18"/>
    <p:sldLayoutId id="2147483753" r:id="rId19"/>
    <p:sldLayoutId id="2147483733" r:id="rId20"/>
    <p:sldLayoutId id="2147483734"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hyperlink" Target="mailto:yvesnamarcelin48@gmail.com" TargetMode="External"/><Relationship Id="rId1" Type="http://schemas.openxmlformats.org/officeDocument/2006/relationships/slideLayout" Target="../slideLayouts/slideLayout12.xml"/><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Yvesie67/Capstone_Project#capstone_project"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208064"/>
            <a:ext cx="12192000" cy="66499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220999" y="259256"/>
            <a:ext cx="6133792" cy="3046988"/>
          </a:xfrm>
          <a:prstGeom prst="rect">
            <a:avLst/>
          </a:prstGeom>
          <a:noFill/>
        </p:spPr>
        <p:txBody>
          <a:bodyPr wrap="square" lIns="91440" tIns="45720" rIns="91440" bIns="45720" rtlCol="0" anchor="ctr">
            <a:spAutoFit/>
          </a:bodyPr>
          <a:lstStyle/>
          <a:p>
            <a:pPr algn="just"/>
            <a:r>
              <a:rPr lang="en-US" altLang="ko-KR" sz="9600" b="1" dirty="0">
                <a:latin typeface="+mj-lt"/>
                <a:ea typeface="맑은 고딕"/>
                <a:cs typeface="Arial"/>
              </a:rPr>
              <a:t>Capstone Project</a:t>
            </a:r>
            <a:endParaRPr lang="en-US"/>
          </a:p>
        </p:txBody>
      </p:sp>
      <p:sp>
        <p:nvSpPr>
          <p:cNvPr id="5" name="Rectangle: Rounded Corners 4">
            <a:extLst>
              <a:ext uri="{FF2B5EF4-FFF2-40B4-BE49-F238E27FC236}">
                <a16:creationId xmlns:a16="http://schemas.microsoft.com/office/drawing/2014/main" id="{3D796A18-BDED-4F2D-B584-58C815702D68}"/>
              </a:ext>
            </a:extLst>
          </p:cNvPr>
          <p:cNvSpPr/>
          <p:nvPr/>
        </p:nvSpPr>
        <p:spPr>
          <a:xfrm>
            <a:off x="217714" y="4868164"/>
            <a:ext cx="4528458" cy="21996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chemeClr val="tx1"/>
                </a:solidFill>
              </a:rPr>
              <a:t>Yvesna</a:t>
            </a:r>
            <a:r>
              <a:rPr lang="en-US" dirty="0">
                <a:solidFill>
                  <a:schemeClr val="tx1"/>
                </a:solidFill>
              </a:rPr>
              <a:t> MARCELIN</a:t>
            </a:r>
          </a:p>
          <a:p>
            <a:r>
              <a:rPr lang="en-US" dirty="0">
                <a:solidFill>
                  <a:schemeClr val="tx1"/>
                </a:solidFill>
                <a:hlinkClick r:id="rId2">
                  <a:extLst>
                    <a:ext uri="{A12FA001-AC4F-418D-AE19-62706E023703}">
                      <ahyp:hlinkClr xmlns:ahyp="http://schemas.microsoft.com/office/drawing/2018/hyperlinkcolor" val="tx"/>
                    </a:ext>
                  </a:extLst>
                </a:hlinkClick>
              </a:rPr>
              <a:t>yvesnamarcelin48@gmail.com</a:t>
            </a:r>
            <a:endParaRPr lang="en-US" dirty="0">
              <a:solidFill>
                <a:schemeClr val="tx1"/>
              </a:solidFill>
            </a:endParaRPr>
          </a:p>
          <a:p>
            <a:endParaRPr lang="en-US" dirty="0">
              <a:solidFill>
                <a:schemeClr val="tx1"/>
              </a:solidFill>
            </a:endParaRPr>
          </a:p>
        </p:txBody>
      </p:sp>
      <p:pic>
        <p:nvPicPr>
          <p:cNvPr id="7" name="Picture 6">
            <a:extLst>
              <a:ext uri="{FF2B5EF4-FFF2-40B4-BE49-F238E27FC236}">
                <a16:creationId xmlns:a16="http://schemas.microsoft.com/office/drawing/2014/main" id="{1B304A3D-AF83-44FD-B328-551FC288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28" y="2960914"/>
            <a:ext cx="6879772" cy="3897086"/>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4403F89-8EE0-402A-BF03-8E7250023295}"/>
                  </a:ext>
                </a:extLst>
              </p14:cNvPr>
              <p14:cNvContentPartPr/>
              <p14:nvPr/>
            </p14:nvContentPartPr>
            <p14:xfrm>
              <a:off x="-819509" y="1107056"/>
              <a:ext cx="19050" cy="19050"/>
            </p14:xfrm>
          </p:contentPart>
        </mc:Choice>
        <mc:Fallback xmlns="">
          <p:pic>
            <p:nvPicPr>
              <p:cNvPr id="3" name="Ink 2">
                <a:extLst>
                  <a:ext uri="{FF2B5EF4-FFF2-40B4-BE49-F238E27FC236}">
                    <a16:creationId xmlns:a16="http://schemas.microsoft.com/office/drawing/2014/main" id="{74403F89-8EE0-402A-BF03-8E7250023295}"/>
                  </a:ext>
                </a:extLst>
              </p:cNvPr>
              <p:cNvPicPr/>
              <p:nvPr/>
            </p:nvPicPr>
            <p:blipFill>
              <a:blip r:embed="rId7"/>
              <a:stretch>
                <a:fillRect/>
              </a:stretch>
            </p:blipFill>
            <p:spPr>
              <a:xfrm>
                <a:off x="-889204" y="772000"/>
                <a:ext cx="157976" cy="690282"/>
              </a:xfrm>
              <a:prstGeom prst="rect">
                <a:avLst/>
              </a:prstGeom>
            </p:spPr>
          </p:pic>
        </mc:Fallback>
      </mc:AlternateContent>
    </p:spTree>
    <p:extLst>
      <p:ext uri="{BB962C8B-B14F-4D97-AF65-F5344CB8AC3E}">
        <p14:creationId xmlns:p14="http://schemas.microsoft.com/office/powerpoint/2010/main" val="303271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AAD31-26E4-4FEA-9EF9-A2EDED1ED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72" y="1938028"/>
            <a:ext cx="5031553" cy="3355412"/>
          </a:xfrm>
          <a:prstGeom prst="rect">
            <a:avLst/>
          </a:prstGeom>
          <a:ln>
            <a:noFill/>
          </a:ln>
          <a:effectLst>
            <a:softEdge rad="112500"/>
          </a:effectLst>
        </p:spPr>
      </p:pic>
      <p:sp>
        <p:nvSpPr>
          <p:cNvPr id="4" name="Rectangle: Rounded Corners 3">
            <a:extLst>
              <a:ext uri="{FF2B5EF4-FFF2-40B4-BE49-F238E27FC236}">
                <a16:creationId xmlns:a16="http://schemas.microsoft.com/office/drawing/2014/main" id="{D1942F24-2299-49DB-BCE6-87F2E7A821A2}"/>
              </a:ext>
            </a:extLst>
          </p:cNvPr>
          <p:cNvSpPr/>
          <p:nvPr/>
        </p:nvSpPr>
        <p:spPr>
          <a:xfrm>
            <a:off x="678611" y="1433423"/>
            <a:ext cx="4802036" cy="27892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The job titles do not allow any adequate classification. Some are same but different in their description. So we made a Worl Cloud in order to see the most repeated titles.</a:t>
            </a:r>
          </a:p>
          <a:p>
            <a:pPr algn="ctr"/>
            <a:endParaRPr lang="en-US" dirty="0"/>
          </a:p>
        </p:txBody>
      </p:sp>
      <p:cxnSp>
        <p:nvCxnSpPr>
          <p:cNvPr id="6" name="Straight Arrow Connector 5">
            <a:extLst>
              <a:ext uri="{FF2B5EF4-FFF2-40B4-BE49-F238E27FC236}">
                <a16:creationId xmlns:a16="http://schemas.microsoft.com/office/drawing/2014/main" id="{0FAAEC59-C57B-4FD9-A7D2-701EB7147374}"/>
              </a:ext>
            </a:extLst>
          </p:cNvPr>
          <p:cNvCxnSpPr/>
          <p:nvPr/>
        </p:nvCxnSpPr>
        <p:spPr>
          <a:xfrm flipH="1">
            <a:off x="850240" y="2021996"/>
            <a:ext cx="1" cy="1293960"/>
          </a:xfrm>
          <a:prstGeom prst="straightConnector1">
            <a:avLst/>
          </a:prstGeom>
          <a:ln/>
        </p:spPr>
        <p:style>
          <a:lnRef idx="3">
            <a:schemeClr val="dk1"/>
          </a:lnRef>
          <a:fillRef idx="0">
            <a:schemeClr val="dk1"/>
          </a:fillRef>
          <a:effectRef idx="2">
            <a:schemeClr val="dk1"/>
          </a:effectRef>
          <a:fontRef idx="minor">
            <a:schemeClr val="tx1"/>
          </a:fontRef>
        </p:style>
      </p:cxnSp>
      <p:pic>
        <p:nvPicPr>
          <p:cNvPr id="7" name="Picture 7" descr="Icon, company name&#10;&#10;Description automatically generated">
            <a:extLst>
              <a:ext uri="{FF2B5EF4-FFF2-40B4-BE49-F238E27FC236}">
                <a16:creationId xmlns:a16="http://schemas.microsoft.com/office/drawing/2014/main" id="{2B1DA039-E2F9-4005-8A10-11BE76C4DF0D}"/>
              </a:ext>
            </a:extLst>
          </p:cNvPr>
          <p:cNvPicPr>
            <a:picLocks noChangeAspect="1"/>
          </p:cNvPicPr>
          <p:nvPr/>
        </p:nvPicPr>
        <p:blipFill>
          <a:blip r:embed="rId3"/>
          <a:stretch>
            <a:fillRect/>
          </a:stretch>
        </p:blipFill>
        <p:spPr>
          <a:xfrm>
            <a:off x="1647645" y="3675617"/>
            <a:ext cx="2886973" cy="2957332"/>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F93FC830-FDB6-4BBD-B86C-6FFFCE534F21}"/>
              </a:ext>
            </a:extLst>
          </p:cNvPr>
          <p:cNvSpPr/>
          <p:nvPr/>
        </p:nvSpPr>
        <p:spPr>
          <a:xfrm>
            <a:off x="736120" y="455764"/>
            <a:ext cx="7016147" cy="1063923"/>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ea typeface="+mn-lt"/>
                <a:cs typeface="+mn-lt"/>
              </a:rPr>
              <a:t>The most recurrent job title terms</a:t>
            </a:r>
            <a:endParaRPr lang="en-US" sz="3200" dirty="0">
              <a:solidFill>
                <a:schemeClr val="tx1"/>
              </a:solidFill>
            </a:endParaRPr>
          </a:p>
        </p:txBody>
      </p:sp>
    </p:spTree>
    <p:extLst>
      <p:ext uri="{BB962C8B-B14F-4D97-AF65-F5344CB8AC3E}">
        <p14:creationId xmlns:p14="http://schemas.microsoft.com/office/powerpoint/2010/main" val="22542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7" name="Picture 6">
            <a:extLst>
              <a:ext uri="{FF2B5EF4-FFF2-40B4-BE49-F238E27FC236}">
                <a16:creationId xmlns:a16="http://schemas.microsoft.com/office/drawing/2014/main" id="{9EE85B05-5416-4025-9CB1-5288F8A2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847" y="2115708"/>
            <a:ext cx="6601429" cy="3769045"/>
          </a:xfrm>
          <a:prstGeom prst="rect">
            <a:avLst/>
          </a:prstGeom>
        </p:spPr>
      </p:pic>
      <p:sp>
        <p:nvSpPr>
          <p:cNvPr id="8" name="Rectangle: Rounded Corners 7">
            <a:extLst>
              <a:ext uri="{FF2B5EF4-FFF2-40B4-BE49-F238E27FC236}">
                <a16:creationId xmlns:a16="http://schemas.microsoft.com/office/drawing/2014/main" id="{AF71A0CA-F8B5-4627-A1E5-3884C23B203C}"/>
              </a:ext>
            </a:extLst>
          </p:cNvPr>
          <p:cNvSpPr/>
          <p:nvPr/>
        </p:nvSpPr>
        <p:spPr>
          <a:xfrm>
            <a:off x="571220" y="1943180"/>
            <a:ext cx="3767908" cy="19858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bg1">
                    <a:lumMod val="95000"/>
                  </a:schemeClr>
                </a:solidFill>
              </a:rPr>
              <a:t>By classifying the domains, Management remains the most requested domain, followed by Human and Social Sciences, for example Education Science.</a:t>
            </a:r>
          </a:p>
        </p:txBody>
      </p:sp>
      <p:pic>
        <p:nvPicPr>
          <p:cNvPr id="3" name="Picture 3" descr="Icon&#10;&#10;Description automatically generated">
            <a:extLst>
              <a:ext uri="{FF2B5EF4-FFF2-40B4-BE49-F238E27FC236}">
                <a16:creationId xmlns:a16="http://schemas.microsoft.com/office/drawing/2014/main" id="{0EEF05AE-9B63-4B95-A7B2-6C1DD9974EB3}"/>
              </a:ext>
            </a:extLst>
          </p:cNvPr>
          <p:cNvPicPr>
            <a:picLocks noChangeAspect="1"/>
          </p:cNvPicPr>
          <p:nvPr/>
        </p:nvPicPr>
        <p:blipFill>
          <a:blip r:embed="rId3"/>
          <a:stretch>
            <a:fillRect/>
          </a:stretch>
        </p:blipFill>
        <p:spPr>
          <a:xfrm>
            <a:off x="943154" y="4285890"/>
            <a:ext cx="3045124" cy="2053088"/>
          </a:xfrm>
          <a:prstGeom prst="rect">
            <a:avLst/>
          </a:prstGeom>
        </p:spPr>
      </p:pic>
      <p:sp>
        <p:nvSpPr>
          <p:cNvPr id="4" name="Rectangle: Rounded Corners 3">
            <a:extLst>
              <a:ext uri="{FF2B5EF4-FFF2-40B4-BE49-F238E27FC236}">
                <a16:creationId xmlns:a16="http://schemas.microsoft.com/office/drawing/2014/main" id="{BFF46484-9082-42F9-8DAE-7CA092DF5B23}"/>
              </a:ext>
            </a:extLst>
          </p:cNvPr>
          <p:cNvSpPr/>
          <p:nvPr/>
        </p:nvSpPr>
        <p:spPr>
          <a:xfrm>
            <a:off x="750498" y="427010"/>
            <a:ext cx="6110373" cy="107830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dirty="0">
                <a:solidFill>
                  <a:schemeClr val="tx1"/>
                </a:solidFill>
                <a:ea typeface="+mn-lt"/>
                <a:cs typeface="+mn-lt"/>
              </a:rPr>
              <a:t>Classification of categories of domains</a:t>
            </a:r>
            <a:endParaRPr lang="en-US" sz="2800" dirty="0">
              <a:solidFill>
                <a:schemeClr val="tx1"/>
              </a:solidFill>
            </a:endParaRPr>
          </a:p>
        </p:txBody>
      </p:sp>
    </p:spTree>
    <p:extLst>
      <p:ext uri="{BB962C8B-B14F-4D97-AF65-F5344CB8AC3E}">
        <p14:creationId xmlns:p14="http://schemas.microsoft.com/office/powerpoint/2010/main" val="79684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71891" y="1373018"/>
            <a:ext cx="4609057" cy="677326"/>
          </a:xfrm>
        </p:spPr>
        <p:txBody>
          <a:bodyPr>
            <a:noAutofit/>
          </a:bodyPr>
          <a:lstStyle/>
          <a:p>
            <a:r>
              <a:rPr lang="en-US" sz="2000" b="1" dirty="0">
                <a:solidFill>
                  <a:schemeClr val="bg1"/>
                </a:solidFill>
                <a:cs typeface="Arial"/>
              </a:rPr>
              <a:t>Some machine learning models</a:t>
            </a:r>
            <a:endParaRPr lang="en-US" sz="2000" b="1" dirty="0">
              <a:solidFill>
                <a:schemeClr val="bg1"/>
              </a:solidFill>
            </a:endParaRPr>
          </a:p>
        </p:txBody>
      </p:sp>
      <p:graphicFrame>
        <p:nvGraphicFramePr>
          <p:cNvPr id="6" name="Table 5">
            <a:extLst>
              <a:ext uri="{FF2B5EF4-FFF2-40B4-BE49-F238E27FC236}">
                <a16:creationId xmlns:a16="http://schemas.microsoft.com/office/drawing/2014/main" id="{D36E25AA-2DDA-4320-B551-8BE75DCF5597}"/>
              </a:ext>
            </a:extLst>
          </p:cNvPr>
          <p:cNvGraphicFramePr>
            <a:graphicFrameLocks noGrp="1"/>
          </p:cNvGraphicFramePr>
          <p:nvPr>
            <p:extLst>
              <p:ext uri="{D42A27DB-BD31-4B8C-83A1-F6EECF244321}">
                <p14:modId xmlns:p14="http://schemas.microsoft.com/office/powerpoint/2010/main" val="1523951240"/>
              </p:ext>
            </p:extLst>
          </p:nvPr>
        </p:nvGraphicFramePr>
        <p:xfrm>
          <a:off x="5204603" y="2156603"/>
          <a:ext cx="6030057" cy="3782092"/>
        </p:xfrm>
        <a:graphic>
          <a:graphicData uri="http://schemas.openxmlformats.org/drawingml/2006/table">
            <a:tbl>
              <a:tblPr/>
              <a:tblGrid>
                <a:gridCol w="2010019">
                  <a:extLst>
                    <a:ext uri="{9D8B030D-6E8A-4147-A177-3AD203B41FA5}">
                      <a16:colId xmlns:a16="http://schemas.microsoft.com/office/drawing/2014/main" val="3653382973"/>
                    </a:ext>
                  </a:extLst>
                </a:gridCol>
                <a:gridCol w="2010019">
                  <a:extLst>
                    <a:ext uri="{9D8B030D-6E8A-4147-A177-3AD203B41FA5}">
                      <a16:colId xmlns:a16="http://schemas.microsoft.com/office/drawing/2014/main" val="4026325933"/>
                    </a:ext>
                  </a:extLst>
                </a:gridCol>
                <a:gridCol w="2010019">
                  <a:extLst>
                    <a:ext uri="{9D8B030D-6E8A-4147-A177-3AD203B41FA5}">
                      <a16:colId xmlns:a16="http://schemas.microsoft.com/office/drawing/2014/main" val="3167211512"/>
                    </a:ext>
                  </a:extLst>
                </a:gridCol>
              </a:tblGrid>
              <a:tr h="517584">
                <a:tc>
                  <a:txBody>
                    <a:bodyPr/>
                    <a:lstStyle/>
                    <a:p>
                      <a:pPr algn="r"/>
                      <a:r>
                        <a:rPr lang="en-US" b="1" dirty="0">
                          <a:solidFill>
                            <a:schemeClr val="bg1"/>
                          </a:solidFill>
                          <a:effectLst/>
                        </a:rPr>
                        <a:t>Names</a:t>
                      </a:r>
                    </a:p>
                  </a:txBody>
                  <a:tcPr anchor="ctr">
                    <a:lnL>
                      <a:noFill/>
                    </a:lnL>
                    <a:lnR>
                      <a:noFill/>
                    </a:lnR>
                    <a:lnT>
                      <a:noFill/>
                    </a:lnT>
                    <a:lnB>
                      <a:noFill/>
                    </a:lnB>
                  </a:tcPr>
                </a:tc>
                <a:tc>
                  <a:txBody>
                    <a:bodyPr/>
                    <a:lstStyle/>
                    <a:p>
                      <a:pPr algn="r"/>
                      <a:r>
                        <a:rPr lang="en-US" b="1" dirty="0">
                          <a:solidFill>
                            <a:schemeClr val="bg1"/>
                          </a:solidFill>
                          <a:effectLst/>
                        </a:rPr>
                        <a:t>Scores</a:t>
                      </a:r>
                    </a:p>
                  </a:txBody>
                  <a:tcPr anchor="ctr">
                    <a:lnL>
                      <a:noFill/>
                    </a:lnL>
                    <a:lnR>
                      <a:noFill/>
                    </a:lnR>
                    <a:lnT>
                      <a:noFill/>
                    </a:lnT>
                    <a:lnB>
                      <a:noFill/>
                    </a:lnB>
                  </a:tcPr>
                </a:tc>
                <a:tc>
                  <a:txBody>
                    <a:bodyPr/>
                    <a:lstStyle/>
                    <a:p>
                      <a:r>
                        <a:rPr lang="en-US" b="1" dirty="0">
                          <a:solidFill>
                            <a:schemeClr val="bg1"/>
                          </a:solidFill>
                          <a:effectLst/>
                        </a:rPr>
                        <a:t>Times</a:t>
                      </a:r>
                      <a:endParaRPr lang="en-US">
                        <a:solidFill>
                          <a:schemeClr val="bg1"/>
                        </a:solidFill>
                      </a:endParaRPr>
                    </a:p>
                  </a:txBody>
                  <a:tcPr>
                    <a:lnL>
                      <a:noFill/>
                    </a:lnL>
                  </a:tcPr>
                </a:tc>
                <a:extLst>
                  <a:ext uri="{0D108BD9-81ED-4DB2-BD59-A6C34878D82A}">
                    <a16:rowId xmlns:a16="http://schemas.microsoft.com/office/drawing/2014/main" val="1619044218"/>
                  </a:ext>
                </a:extLst>
              </a:tr>
              <a:tr h="729129">
                <a:tc>
                  <a:txBody>
                    <a:bodyPr/>
                    <a:lstStyle/>
                    <a:p>
                      <a:pPr algn="r"/>
                      <a:r>
                        <a:rPr lang="en-US" dirty="0">
                          <a:solidFill>
                            <a:schemeClr val="bg1"/>
                          </a:solidFill>
                          <a:effectLst/>
                        </a:rPr>
                        <a:t>Logistic Regression</a:t>
                      </a:r>
                    </a:p>
                  </a:txBody>
                  <a:tcPr anchor="ctr">
                    <a:lnL>
                      <a:noFill/>
                    </a:lnL>
                    <a:lnR>
                      <a:noFill/>
                    </a:lnR>
                    <a:lnT>
                      <a:noFill/>
                    </a:lnT>
                    <a:lnB>
                      <a:noFill/>
                    </a:lnB>
                  </a:tcPr>
                </a:tc>
                <a:tc>
                  <a:txBody>
                    <a:bodyPr/>
                    <a:lstStyle/>
                    <a:p>
                      <a:pPr algn="r"/>
                      <a:r>
                        <a:rPr lang="en-US" dirty="0">
                          <a:solidFill>
                            <a:schemeClr val="bg1"/>
                          </a:solidFill>
                          <a:effectLst/>
                        </a:rPr>
                        <a:t>0.731481</a:t>
                      </a:r>
                    </a:p>
                  </a:txBody>
                  <a:tcPr anchor="ctr">
                    <a:lnL>
                      <a:noFill/>
                    </a:lnL>
                    <a:lnR>
                      <a:noFill/>
                    </a:lnR>
                    <a:lnT>
                      <a:noFill/>
                    </a:lnT>
                    <a:lnB>
                      <a:noFill/>
                    </a:lnB>
                  </a:tcPr>
                </a:tc>
                <a:tc>
                  <a:txBody>
                    <a:bodyPr/>
                    <a:lstStyle/>
                    <a:p>
                      <a:pPr algn="r"/>
                      <a:r>
                        <a:rPr lang="en-US" dirty="0">
                          <a:solidFill>
                            <a:schemeClr val="bg1"/>
                          </a:solidFill>
                          <a:effectLst/>
                        </a:rPr>
                        <a:t>17.898961</a:t>
                      </a:r>
                    </a:p>
                  </a:txBody>
                  <a:tcPr anchor="ctr">
                    <a:lnL>
                      <a:noFill/>
                    </a:lnL>
                    <a:lnR>
                      <a:noFill/>
                    </a:lnR>
                    <a:lnB>
                      <a:noFill/>
                    </a:lnB>
                  </a:tcPr>
                </a:tc>
                <a:extLst>
                  <a:ext uri="{0D108BD9-81ED-4DB2-BD59-A6C34878D82A}">
                    <a16:rowId xmlns:a16="http://schemas.microsoft.com/office/drawing/2014/main" val="2726387040"/>
                  </a:ext>
                </a:extLst>
              </a:tr>
              <a:tr h="646273">
                <a:tc>
                  <a:txBody>
                    <a:bodyPr/>
                    <a:lstStyle/>
                    <a:p>
                      <a:pPr algn="r"/>
                      <a:r>
                        <a:rPr lang="en-US" dirty="0">
                          <a:solidFill>
                            <a:schemeClr val="bg1"/>
                          </a:solidFill>
                          <a:effectLst/>
                        </a:rPr>
                        <a:t>Ridge Classifier</a:t>
                      </a:r>
                    </a:p>
                  </a:txBody>
                  <a:tcPr anchor="ctr">
                    <a:lnL>
                      <a:noFill/>
                    </a:lnL>
                    <a:lnR>
                      <a:noFill/>
                    </a:lnR>
                    <a:lnT>
                      <a:noFill/>
                    </a:lnT>
                    <a:lnB>
                      <a:noFill/>
                    </a:lnB>
                  </a:tcPr>
                </a:tc>
                <a:tc>
                  <a:txBody>
                    <a:bodyPr/>
                    <a:lstStyle/>
                    <a:p>
                      <a:pPr algn="r"/>
                      <a:r>
                        <a:rPr lang="en-US" dirty="0">
                          <a:solidFill>
                            <a:schemeClr val="bg1"/>
                          </a:solidFill>
                          <a:effectLst/>
                        </a:rPr>
                        <a:t>0.781481</a:t>
                      </a:r>
                    </a:p>
                  </a:txBody>
                  <a:tcPr anchor="ctr">
                    <a:lnL>
                      <a:noFill/>
                    </a:lnL>
                    <a:lnR>
                      <a:noFill/>
                    </a:lnR>
                    <a:lnT>
                      <a:noFill/>
                    </a:lnT>
                    <a:lnB>
                      <a:noFill/>
                    </a:lnB>
                  </a:tcPr>
                </a:tc>
                <a:tc>
                  <a:txBody>
                    <a:bodyPr/>
                    <a:lstStyle/>
                    <a:p>
                      <a:pPr algn="r"/>
                      <a:r>
                        <a:rPr lang="en-US" dirty="0">
                          <a:solidFill>
                            <a:schemeClr val="bg1"/>
                          </a:solidFill>
                          <a:effectLst/>
                        </a:rPr>
                        <a:t>2.123926</a:t>
                      </a:r>
                    </a:p>
                  </a:txBody>
                  <a:tcPr anchor="ctr">
                    <a:lnL>
                      <a:noFill/>
                    </a:lnL>
                    <a:lnR>
                      <a:noFill/>
                    </a:lnR>
                    <a:lnT>
                      <a:noFill/>
                    </a:lnT>
                    <a:lnB>
                      <a:noFill/>
                    </a:lnB>
                  </a:tcPr>
                </a:tc>
                <a:extLst>
                  <a:ext uri="{0D108BD9-81ED-4DB2-BD59-A6C34878D82A}">
                    <a16:rowId xmlns:a16="http://schemas.microsoft.com/office/drawing/2014/main" val="1409791284"/>
                  </a:ext>
                </a:extLst>
              </a:tr>
              <a:tr h="944553">
                <a:tc>
                  <a:txBody>
                    <a:bodyPr/>
                    <a:lstStyle/>
                    <a:p>
                      <a:pPr algn="r"/>
                      <a:r>
                        <a:rPr lang="en-US" dirty="0">
                          <a:solidFill>
                            <a:schemeClr val="bg1"/>
                          </a:solidFill>
                          <a:effectLst/>
                        </a:rPr>
                        <a:t>RandomForestClassifier</a:t>
                      </a:r>
                    </a:p>
                  </a:txBody>
                  <a:tcPr anchor="ctr">
                    <a:lnL>
                      <a:noFill/>
                    </a:lnL>
                    <a:lnR>
                      <a:noFill/>
                    </a:lnR>
                    <a:lnT>
                      <a:noFill/>
                    </a:lnT>
                    <a:lnB>
                      <a:noFill/>
                    </a:lnB>
                  </a:tcPr>
                </a:tc>
                <a:tc>
                  <a:txBody>
                    <a:bodyPr/>
                    <a:lstStyle/>
                    <a:p>
                      <a:pPr algn="r"/>
                      <a:r>
                        <a:rPr lang="en-US" dirty="0">
                          <a:solidFill>
                            <a:schemeClr val="bg1"/>
                          </a:solidFill>
                          <a:effectLst/>
                        </a:rPr>
                        <a:t>0.672222</a:t>
                      </a:r>
                    </a:p>
                  </a:txBody>
                  <a:tcPr anchor="ctr">
                    <a:lnL>
                      <a:noFill/>
                    </a:lnL>
                    <a:lnR>
                      <a:noFill/>
                    </a:lnR>
                    <a:lnT>
                      <a:noFill/>
                    </a:lnT>
                    <a:lnB>
                      <a:noFill/>
                    </a:lnB>
                  </a:tcPr>
                </a:tc>
                <a:tc>
                  <a:txBody>
                    <a:bodyPr/>
                    <a:lstStyle/>
                    <a:p>
                      <a:pPr algn="r"/>
                      <a:r>
                        <a:rPr lang="en-US" dirty="0">
                          <a:solidFill>
                            <a:schemeClr val="bg1"/>
                          </a:solidFill>
                          <a:effectLst/>
                        </a:rPr>
                        <a:t>4.995218</a:t>
                      </a:r>
                    </a:p>
                  </a:txBody>
                  <a:tcPr anchor="ctr">
                    <a:lnL>
                      <a:noFill/>
                    </a:lnL>
                    <a:lnR>
                      <a:noFill/>
                    </a:lnR>
                    <a:lnT>
                      <a:noFill/>
                    </a:lnT>
                    <a:lnB>
                      <a:noFill/>
                    </a:lnB>
                  </a:tcPr>
                </a:tc>
                <a:extLst>
                  <a:ext uri="{0D108BD9-81ED-4DB2-BD59-A6C34878D82A}">
                    <a16:rowId xmlns:a16="http://schemas.microsoft.com/office/drawing/2014/main" val="2658552516"/>
                  </a:ext>
                </a:extLst>
              </a:tr>
              <a:tr h="944553">
                <a:tc>
                  <a:txBody>
                    <a:bodyPr/>
                    <a:lstStyle/>
                    <a:p>
                      <a:pPr algn="r"/>
                      <a:r>
                        <a:rPr lang="en-US" dirty="0">
                          <a:solidFill>
                            <a:schemeClr val="bg1"/>
                          </a:solidFill>
                          <a:effectLst/>
                        </a:rPr>
                        <a:t>KNeighborsClassifier</a:t>
                      </a:r>
                    </a:p>
                  </a:txBody>
                  <a:tcPr anchor="ctr">
                    <a:lnL>
                      <a:noFill/>
                    </a:lnL>
                    <a:lnR>
                      <a:noFill/>
                    </a:lnR>
                    <a:lnT>
                      <a:noFill/>
                    </a:lnT>
                    <a:lnB>
                      <a:noFill/>
                    </a:lnB>
                  </a:tcPr>
                </a:tc>
                <a:tc>
                  <a:txBody>
                    <a:bodyPr/>
                    <a:lstStyle/>
                    <a:p>
                      <a:pPr algn="r"/>
                      <a:r>
                        <a:rPr lang="en-US" dirty="0">
                          <a:solidFill>
                            <a:schemeClr val="bg1"/>
                          </a:solidFill>
                          <a:effectLst/>
                        </a:rPr>
                        <a:t>0.672222</a:t>
                      </a:r>
                    </a:p>
                  </a:txBody>
                  <a:tcPr anchor="ctr">
                    <a:lnL>
                      <a:noFill/>
                    </a:lnL>
                    <a:lnR>
                      <a:noFill/>
                    </a:lnR>
                    <a:lnT>
                      <a:noFill/>
                    </a:lnT>
                    <a:lnB>
                      <a:noFill/>
                    </a:lnB>
                  </a:tcPr>
                </a:tc>
                <a:tc>
                  <a:txBody>
                    <a:bodyPr/>
                    <a:lstStyle/>
                    <a:p>
                      <a:pPr algn="r"/>
                      <a:r>
                        <a:rPr lang="en-US" dirty="0">
                          <a:solidFill>
                            <a:schemeClr val="bg1"/>
                          </a:solidFill>
                          <a:effectLst/>
                        </a:rPr>
                        <a:t>4.221043</a:t>
                      </a:r>
                    </a:p>
                  </a:txBody>
                  <a:tcPr anchor="ctr">
                    <a:lnL>
                      <a:noFill/>
                    </a:lnL>
                    <a:lnR>
                      <a:noFill/>
                    </a:lnR>
                    <a:lnT>
                      <a:noFill/>
                    </a:lnT>
                    <a:lnB>
                      <a:noFill/>
                    </a:lnB>
                  </a:tcPr>
                </a:tc>
                <a:extLst>
                  <a:ext uri="{0D108BD9-81ED-4DB2-BD59-A6C34878D82A}">
                    <a16:rowId xmlns:a16="http://schemas.microsoft.com/office/drawing/2014/main" val="3396064858"/>
                  </a:ext>
                </a:extLst>
              </a:tr>
            </a:tbl>
          </a:graphicData>
        </a:graphic>
      </p:graphicFrame>
      <p:sp>
        <p:nvSpPr>
          <p:cNvPr id="3" name="Rectangle: Rounded Corners 2">
            <a:extLst>
              <a:ext uri="{FF2B5EF4-FFF2-40B4-BE49-F238E27FC236}">
                <a16:creationId xmlns:a16="http://schemas.microsoft.com/office/drawing/2014/main" id="{F0922AEF-B4CD-4576-AB7E-FD9D1DFB516D}"/>
              </a:ext>
            </a:extLst>
          </p:cNvPr>
          <p:cNvSpPr/>
          <p:nvPr/>
        </p:nvSpPr>
        <p:spPr>
          <a:xfrm>
            <a:off x="692990" y="1649084"/>
            <a:ext cx="4543242" cy="273169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We will use machine learning </a:t>
            </a:r>
            <a:r>
              <a:rPr lang="en-US" sz="2000" dirty="0">
                <a:ea typeface="+mn-lt"/>
                <a:cs typeface="+mn-lt"/>
              </a:rPr>
              <a:t>to find a model that can predict job category classes.</a:t>
            </a:r>
            <a:endParaRPr lang="en-US" sz="2000" dirty="0"/>
          </a:p>
          <a:p>
            <a:pPr algn="ctr"/>
            <a:r>
              <a:rPr lang="en-US" sz="2000" dirty="0">
                <a:ea typeface="+mn-lt"/>
                <a:cs typeface="+mn-lt"/>
              </a:rPr>
              <a:t>We will take into account the most appropriate models for this classification. The score and learning speed, time are assets to consider.</a:t>
            </a:r>
            <a:endParaRPr lang="en-US" sz="2000" dirty="0"/>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3436187"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Model</a:t>
            </a:r>
            <a:endParaRPr lang="en-US" sz="3600" dirty="0">
              <a:solidFill>
                <a:schemeClr val="tx1"/>
              </a:solidFill>
            </a:endParaRPr>
          </a:p>
        </p:txBody>
      </p:sp>
      <p:pic>
        <p:nvPicPr>
          <p:cNvPr id="8" name="Picture 8">
            <a:extLst>
              <a:ext uri="{FF2B5EF4-FFF2-40B4-BE49-F238E27FC236}">
                <a16:creationId xmlns:a16="http://schemas.microsoft.com/office/drawing/2014/main" id="{1E064A8D-4158-4D72-82CA-7A62AF3EA218}"/>
              </a:ext>
            </a:extLst>
          </p:cNvPr>
          <p:cNvPicPr>
            <a:picLocks noChangeAspect="1"/>
          </p:cNvPicPr>
          <p:nvPr/>
        </p:nvPicPr>
        <p:blipFill>
          <a:blip r:embed="rId2"/>
          <a:stretch>
            <a:fillRect/>
          </a:stretch>
        </p:blipFill>
        <p:spPr>
          <a:xfrm>
            <a:off x="698739" y="4314644"/>
            <a:ext cx="2743200" cy="2153730"/>
          </a:xfrm>
          <a:prstGeom prst="rect">
            <a:avLst/>
          </a:prstGeom>
        </p:spPr>
      </p:pic>
    </p:spTree>
    <p:extLst>
      <p:ext uri="{BB962C8B-B14F-4D97-AF65-F5344CB8AC3E}">
        <p14:creationId xmlns:p14="http://schemas.microsoft.com/office/powerpoint/2010/main" val="173868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71891" y="1373018"/>
            <a:ext cx="4609057" cy="677326"/>
          </a:xfrm>
        </p:spPr>
        <p:txBody>
          <a:bodyPr>
            <a:noAutofit/>
          </a:bodyPr>
          <a:lstStyle/>
          <a:p>
            <a:r>
              <a:rPr lang="en-US" sz="2000" b="1" dirty="0">
                <a:solidFill>
                  <a:schemeClr val="tx1"/>
                </a:solidFill>
                <a:cs typeface="Arial"/>
              </a:rPr>
              <a:t>Some machine learning models</a:t>
            </a:r>
            <a:endParaRPr lang="en-US" sz="2000" b="1" dirty="0">
              <a:solidFill>
                <a:schemeClr val="tx1"/>
              </a:solidFill>
            </a:endParaRPr>
          </a:p>
        </p:txBody>
      </p:sp>
      <p:sp>
        <p:nvSpPr>
          <p:cNvPr id="3" name="Rectangle: Rounded Corners 2">
            <a:extLst>
              <a:ext uri="{FF2B5EF4-FFF2-40B4-BE49-F238E27FC236}">
                <a16:creationId xmlns:a16="http://schemas.microsoft.com/office/drawing/2014/main" id="{F0922AEF-B4CD-4576-AB7E-FD9D1DFB516D}"/>
              </a:ext>
            </a:extLst>
          </p:cNvPr>
          <p:cNvSpPr/>
          <p:nvPr/>
        </p:nvSpPr>
        <p:spPr>
          <a:xfrm>
            <a:off x="448575" y="2022896"/>
            <a:ext cx="7145543" cy="402565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ea typeface="+mn-lt"/>
                <a:cs typeface="+mn-lt"/>
              </a:rPr>
              <a:t>We build our model with the classification we made with the domains of study.</a:t>
            </a:r>
          </a:p>
          <a:p>
            <a:pPr algn="ctr"/>
            <a:r>
              <a:rPr lang="en-US" sz="2000" dirty="0">
                <a:ea typeface="+mn-lt"/>
                <a:cs typeface="+mn-lt"/>
              </a:rPr>
              <a:t>The model we have chosen here is the ridge classifier witch has a good accuracy, of 78%. And good score for each category.</a:t>
            </a:r>
          </a:p>
          <a:p>
            <a:pPr algn="ctr"/>
            <a:endParaRPr lang="en-US" sz="2000" dirty="0">
              <a:ea typeface="+mn-lt"/>
              <a:cs typeface="+mn-lt"/>
            </a:endParaRPr>
          </a:p>
          <a:p>
            <a:pPr algn="ctr"/>
            <a:endParaRPr lang="en-US" dirty="0">
              <a:ea typeface="+mn-lt"/>
              <a:cs typeface="+mn-lt"/>
            </a:endParaRPr>
          </a:p>
          <a:p>
            <a:r>
              <a:rPr lang="en-US" sz="2000" dirty="0">
                <a:ea typeface="+mn-lt"/>
                <a:cs typeface="+mn-lt"/>
              </a:rPr>
              <a:t>Engineering</a:t>
            </a:r>
            <a:r>
              <a:rPr lang="en-US" sz="2000" dirty="0"/>
              <a:t> __ 0,88</a:t>
            </a:r>
            <a:endParaRPr lang="en-US" sz="2000"/>
          </a:p>
          <a:p>
            <a:r>
              <a:rPr lang="en-US" sz="2000" dirty="0"/>
              <a:t>Humanities and  Social Sciences __ 0,71</a:t>
            </a:r>
          </a:p>
          <a:p>
            <a:r>
              <a:rPr lang="en-US" sz="2000" dirty="0"/>
              <a:t>Management/Finance/HR __0,83</a:t>
            </a:r>
          </a:p>
          <a:p>
            <a:r>
              <a:rPr lang="en-US" sz="2000" dirty="0"/>
              <a:t>Naturel Science __0,77</a:t>
            </a:r>
          </a:p>
          <a:p>
            <a:r>
              <a:rPr lang="en-US" sz="2000" dirty="0"/>
              <a:t>TIC/Art/Expertise/Others __0,57</a:t>
            </a: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3436187"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Model</a:t>
            </a:r>
          </a:p>
        </p:txBody>
      </p:sp>
      <p:pic>
        <p:nvPicPr>
          <p:cNvPr id="4" name="Picture 8">
            <a:extLst>
              <a:ext uri="{FF2B5EF4-FFF2-40B4-BE49-F238E27FC236}">
                <a16:creationId xmlns:a16="http://schemas.microsoft.com/office/drawing/2014/main" id="{52239E4C-8A92-4808-BAA6-0BF574E2B94C}"/>
              </a:ext>
            </a:extLst>
          </p:cNvPr>
          <p:cNvPicPr>
            <a:picLocks noChangeAspect="1"/>
          </p:cNvPicPr>
          <p:nvPr/>
        </p:nvPicPr>
        <p:blipFill>
          <a:blip r:embed="rId2"/>
          <a:stretch>
            <a:fillRect/>
          </a:stretch>
        </p:blipFill>
        <p:spPr>
          <a:xfrm>
            <a:off x="7686136" y="4041475"/>
            <a:ext cx="3001992" cy="2153730"/>
          </a:xfrm>
          <a:prstGeom prst="rect">
            <a:avLst/>
          </a:prstGeom>
        </p:spPr>
      </p:pic>
    </p:spTree>
    <p:extLst>
      <p:ext uri="{BB962C8B-B14F-4D97-AF65-F5344CB8AC3E}">
        <p14:creationId xmlns:p14="http://schemas.microsoft.com/office/powerpoint/2010/main" val="54873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199326-049F-4A35-BC3D-24B6072F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485" y="1786948"/>
            <a:ext cx="6929154" cy="4868455"/>
          </a:xfrm>
          <a:prstGeom prst="rect">
            <a:avLst/>
          </a:prstGeom>
        </p:spPr>
      </p:pic>
      <p:sp>
        <p:nvSpPr>
          <p:cNvPr id="7" name="Rectangle: Rounded Corners 6">
            <a:extLst>
              <a:ext uri="{FF2B5EF4-FFF2-40B4-BE49-F238E27FC236}">
                <a16:creationId xmlns:a16="http://schemas.microsoft.com/office/drawing/2014/main" id="{E21FC6F8-5A43-407A-A0A9-88544C509C63}"/>
              </a:ext>
            </a:extLst>
          </p:cNvPr>
          <p:cNvSpPr/>
          <p:nvPr/>
        </p:nvSpPr>
        <p:spPr>
          <a:xfrm>
            <a:off x="779253" y="628293"/>
            <a:ext cx="5592788"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a:solidFill>
                  <a:schemeClr val="tx1"/>
                </a:solidFill>
                <a:ea typeface="+mn-lt"/>
                <a:cs typeface="+mn-lt"/>
              </a:rPr>
              <a:t>Classification ROC </a:t>
            </a:r>
            <a:r>
              <a:rPr lang="en-US" sz="2800" b="1" dirty="0">
                <a:solidFill>
                  <a:schemeClr val="tx1"/>
                </a:solidFill>
                <a:ea typeface="+mn-lt"/>
                <a:cs typeface="+mn-lt"/>
              </a:rPr>
              <a:t>Curve and AUC</a:t>
            </a:r>
            <a:endParaRPr lang="en-US" sz="2800" b="1" dirty="0">
              <a:solidFill>
                <a:schemeClr val="tx1"/>
              </a:solidFill>
            </a:endParaRPr>
          </a:p>
        </p:txBody>
      </p:sp>
      <p:sp>
        <p:nvSpPr>
          <p:cNvPr id="2" name="Rectangle: Rounded Corners 1">
            <a:extLst>
              <a:ext uri="{FF2B5EF4-FFF2-40B4-BE49-F238E27FC236}">
                <a16:creationId xmlns:a16="http://schemas.microsoft.com/office/drawing/2014/main" id="{0E87C833-3557-4672-A9CC-BF8B0AB10FD4}"/>
              </a:ext>
            </a:extLst>
          </p:cNvPr>
          <p:cNvSpPr/>
          <p:nvPr/>
        </p:nvSpPr>
        <p:spPr>
          <a:xfrm>
            <a:off x="247292" y="2396707"/>
            <a:ext cx="3982524" cy="32205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02124"/>
                </a:solidFill>
                <a:latin typeface="Roboto"/>
                <a:ea typeface="Roboto"/>
                <a:cs typeface="Roboto"/>
              </a:rPr>
              <a:t>Her</a:t>
            </a:r>
            <a:r>
              <a:rPr lang="en-US" dirty="0">
                <a:solidFill>
                  <a:schemeClr val="tx1"/>
                </a:solidFill>
                <a:latin typeface="Roboto"/>
                <a:ea typeface="Roboto"/>
                <a:cs typeface="Roboto"/>
              </a:rPr>
              <a:t>e </a:t>
            </a:r>
            <a:r>
              <a:rPr lang="en-US" dirty="0">
                <a:solidFill>
                  <a:schemeClr val="tx1"/>
                </a:solidFill>
                <a:latin typeface="Roboto"/>
                <a:ea typeface="Roboto"/>
                <a:cs typeface="+mn-lt"/>
              </a:rPr>
              <a:t>we have a ROC Curve (</a:t>
            </a:r>
            <a:r>
              <a:rPr lang="en-US" b="1" dirty="0">
                <a:solidFill>
                  <a:schemeClr val="tx1"/>
                </a:solidFill>
                <a:latin typeface="Roboto"/>
                <a:ea typeface="Roboto"/>
                <a:cs typeface="+mn-lt"/>
              </a:rPr>
              <a:t>R</a:t>
            </a:r>
            <a:r>
              <a:rPr lang="en-US" b="1" dirty="0">
                <a:solidFill>
                  <a:schemeClr val="tx1"/>
                </a:solidFill>
                <a:latin typeface="Roboto"/>
                <a:ea typeface="+mn-lt"/>
                <a:cs typeface="+mn-lt"/>
              </a:rPr>
              <a:t>eceiver Operating Characteristic Curve</a:t>
            </a:r>
            <a:r>
              <a:rPr lang="en-US" dirty="0">
                <a:solidFill>
                  <a:schemeClr val="tx1"/>
                </a:solidFill>
                <a:latin typeface="Roboto"/>
                <a:ea typeface="+mn-lt"/>
                <a:cs typeface="+mn-lt"/>
              </a:rPr>
              <a:t>). I</a:t>
            </a:r>
            <a:r>
              <a:rPr lang="en-US" dirty="0">
                <a:solidFill>
                  <a:srgbClr val="202124"/>
                </a:solidFill>
                <a:latin typeface="Roboto"/>
                <a:ea typeface="Roboto"/>
                <a:cs typeface="+mn-lt"/>
              </a:rPr>
              <a:t>t</a:t>
            </a:r>
            <a:r>
              <a:rPr lang="en-US" dirty="0">
                <a:solidFill>
                  <a:srgbClr val="202124"/>
                </a:solidFill>
                <a:latin typeface="Roboto"/>
                <a:ea typeface="Roboto"/>
                <a:cs typeface="Roboto"/>
              </a:rPr>
              <a:t> is a graph showing the performance of our classification model by </a:t>
            </a:r>
            <a:r>
              <a:rPr lang="en-US" dirty="0">
                <a:solidFill>
                  <a:schemeClr val="tx1"/>
                </a:solidFill>
                <a:latin typeface="Roboto"/>
                <a:ea typeface="Roboto"/>
                <a:cs typeface="Roboto"/>
              </a:rPr>
              <a:t>visualization. </a:t>
            </a:r>
            <a:r>
              <a:rPr lang="en-US" dirty="0">
                <a:solidFill>
                  <a:schemeClr val="tx1"/>
                </a:solidFill>
                <a:latin typeface="Roboto"/>
                <a:ea typeface="+mn-lt"/>
                <a:cs typeface="+mn-lt"/>
              </a:rPr>
              <a:t>AUC (</a:t>
            </a:r>
            <a:r>
              <a:rPr lang="en-US" b="1" dirty="0">
                <a:solidFill>
                  <a:schemeClr val="tx1"/>
                </a:solidFill>
                <a:latin typeface="Roboto"/>
                <a:ea typeface="+mn-lt"/>
                <a:cs typeface="+mn-lt"/>
              </a:rPr>
              <a:t>Area under the ROC Curve) </a:t>
            </a:r>
            <a:r>
              <a:rPr lang="en-US" dirty="0">
                <a:solidFill>
                  <a:schemeClr val="tx1"/>
                </a:solidFill>
                <a:latin typeface="Roboto"/>
                <a:ea typeface="+mn-lt"/>
                <a:cs typeface="+mn-lt"/>
              </a:rPr>
              <a:t>provides an aggregate measure of performance across all our possible classification.</a:t>
            </a:r>
            <a:endParaRPr lang="en-US" dirty="0">
              <a:solidFill>
                <a:schemeClr val="tx1"/>
              </a:solidFill>
              <a:latin typeface="Roboto"/>
              <a:ea typeface="Roboto"/>
              <a:cs typeface="+mn-lt"/>
            </a:endParaRPr>
          </a:p>
          <a:p>
            <a:pPr algn="ctr"/>
            <a:endParaRPr lang="en-US" dirty="0">
              <a:solidFill>
                <a:srgbClr val="202124"/>
              </a:solidFill>
              <a:latin typeface="Roboto"/>
              <a:ea typeface="Roboto"/>
              <a:cs typeface="+mn-lt"/>
            </a:endParaRPr>
          </a:p>
          <a:p>
            <a:pPr algn="ctr"/>
            <a:endParaRPr lang="en-US" dirty="0">
              <a:solidFill>
                <a:srgbClr val="202124"/>
              </a:solidFill>
              <a:latin typeface="Roboto"/>
              <a:ea typeface="Roboto"/>
              <a:cs typeface="Roboto"/>
            </a:endParaRPr>
          </a:p>
        </p:txBody>
      </p:sp>
    </p:spTree>
    <p:extLst>
      <p:ext uri="{BB962C8B-B14F-4D97-AF65-F5344CB8AC3E}">
        <p14:creationId xmlns:p14="http://schemas.microsoft.com/office/powerpoint/2010/main" val="253309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6E1AAF-7713-4186-8D78-9E04FCAB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906" y="2128474"/>
            <a:ext cx="6494846" cy="3770643"/>
          </a:xfrm>
          <a:prstGeom prst="rect">
            <a:avLst/>
          </a:prstGeom>
        </p:spPr>
      </p:pic>
      <p:sp>
        <p:nvSpPr>
          <p:cNvPr id="7" name="Rectangle: Rounded Corners 6">
            <a:extLst>
              <a:ext uri="{FF2B5EF4-FFF2-40B4-BE49-F238E27FC236}">
                <a16:creationId xmlns:a16="http://schemas.microsoft.com/office/drawing/2014/main" id="{41980D8B-65B5-4B15-B102-02638704A0CD}"/>
              </a:ext>
            </a:extLst>
          </p:cNvPr>
          <p:cNvSpPr/>
          <p:nvPr/>
        </p:nvSpPr>
        <p:spPr>
          <a:xfrm>
            <a:off x="721743" y="455764"/>
            <a:ext cx="3752488" cy="920150"/>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 </a:t>
            </a:r>
            <a:endParaRPr lang="en-US" sz="3600" dirty="0">
              <a:solidFill>
                <a:schemeClr val="tx1"/>
              </a:solidFill>
            </a:endParaRPr>
          </a:p>
        </p:txBody>
      </p:sp>
      <p:sp>
        <p:nvSpPr>
          <p:cNvPr id="2" name="Rectangle: Rounded Corners 1">
            <a:extLst>
              <a:ext uri="{FF2B5EF4-FFF2-40B4-BE49-F238E27FC236}">
                <a16:creationId xmlns:a16="http://schemas.microsoft.com/office/drawing/2014/main" id="{9A1384A8-129E-4C89-8CB2-70E4A9470D9B}"/>
              </a:ext>
            </a:extLst>
          </p:cNvPr>
          <p:cNvSpPr/>
          <p:nvPr/>
        </p:nvSpPr>
        <p:spPr>
          <a:xfrm>
            <a:off x="506085" y="2195423"/>
            <a:ext cx="3853129" cy="33643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Here we have the top 20 of the words that can classify a job in our model. Like if the machine see the word health, </a:t>
            </a:r>
            <a:r>
              <a:rPr lang="en-US" sz="2000" dirty="0">
                <a:solidFill>
                  <a:schemeClr val="tx1"/>
                </a:solidFill>
                <a:ea typeface="+mn-lt"/>
                <a:cs typeface="+mn-lt"/>
              </a:rPr>
              <a:t>it can predict if it belongs to the Natural Science, Humanities and</a:t>
            </a:r>
            <a:r>
              <a:rPr lang="en-US" sz="2000" dirty="0">
                <a:solidFill>
                  <a:schemeClr val="tx1"/>
                </a:solidFill>
              </a:rPr>
              <a:t> Social Science.</a:t>
            </a:r>
          </a:p>
          <a:p>
            <a:pPr algn="ctr"/>
            <a:endParaRPr lang="en-US" dirty="0"/>
          </a:p>
          <a:p>
            <a:pPr algn="ctr"/>
            <a:endParaRPr lang="en-US" dirty="0"/>
          </a:p>
        </p:txBody>
      </p:sp>
    </p:spTree>
    <p:extLst>
      <p:ext uri="{BB962C8B-B14F-4D97-AF65-F5344CB8AC3E}">
        <p14:creationId xmlns:p14="http://schemas.microsoft.com/office/powerpoint/2010/main" val="207289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F324507-CA2D-4256-BA93-2B721188AFB5}"/>
              </a:ext>
            </a:extLst>
          </p:cNvPr>
          <p:cNvSpPr/>
          <p:nvPr/>
        </p:nvSpPr>
        <p:spPr>
          <a:xfrm>
            <a:off x="721743" y="455764"/>
            <a:ext cx="6441054"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a:solidFill>
                  <a:schemeClr val="tx1"/>
                </a:solidFill>
              </a:rPr>
              <a:t>Conclusion and Limits</a:t>
            </a:r>
            <a:endParaRPr lang="en-US" sz="3600" b="1" dirty="0">
              <a:solidFill>
                <a:schemeClr val="tx1"/>
              </a:solidFill>
            </a:endParaRPr>
          </a:p>
        </p:txBody>
      </p:sp>
      <p:sp>
        <p:nvSpPr>
          <p:cNvPr id="7" name="Rectangle: Rounded Corners 6">
            <a:extLst>
              <a:ext uri="{FF2B5EF4-FFF2-40B4-BE49-F238E27FC236}">
                <a16:creationId xmlns:a16="http://schemas.microsoft.com/office/drawing/2014/main" id="{8AEB6A72-2636-4995-B39E-2FC8E4B89CBD}"/>
              </a:ext>
            </a:extLst>
          </p:cNvPr>
          <p:cNvSpPr/>
          <p:nvPr/>
        </p:nvSpPr>
        <p:spPr>
          <a:xfrm>
            <a:off x="635481" y="1720971"/>
            <a:ext cx="10308563" cy="45001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dirty="0">
                <a:solidFill>
                  <a:schemeClr val="tx1"/>
                </a:solidFill>
                <a:ea typeface="+mn-lt"/>
                <a:cs typeface="+mn-lt"/>
              </a:rPr>
              <a:t>In short, the objective of this project was to classify the different domains and then develop a machine learning model to predict which category of domains the machine will be predicting with by using the words passed as commands.</a:t>
            </a:r>
          </a:p>
          <a:p>
            <a:pPr algn="just"/>
            <a:endParaRPr lang="en-US" sz="2000" dirty="0">
              <a:solidFill>
                <a:schemeClr val="tx1"/>
              </a:solidFill>
            </a:endParaRPr>
          </a:p>
          <a:p>
            <a:pPr algn="just"/>
            <a:r>
              <a:rPr lang="en-US" sz="2000" dirty="0">
                <a:solidFill>
                  <a:schemeClr val="tx1"/>
                </a:solidFill>
                <a:ea typeface="+mn-lt"/>
                <a:cs typeface="+mn-lt"/>
              </a:rPr>
              <a:t>It should be noted that the work here is taken exclusively from the webscrapper data on jobpaw. Therefore some are misattributed. but also the job titles, domains, specialties and others are in English and French. With Natural Language Processing, using stop word and lemmatize, we were able to normalize the document and work with the English data. So our model is made with only this kind of data.</a:t>
            </a:r>
            <a:endParaRPr lang="en-US" sz="2000" dirty="0">
              <a:solidFill>
                <a:schemeClr val="tx1"/>
              </a:solidFill>
            </a:endParaRPr>
          </a:p>
          <a:p>
            <a:pPr algn="just"/>
            <a:endParaRPr lang="en-US" sz="2400" dirty="0"/>
          </a:p>
        </p:txBody>
      </p:sp>
    </p:spTree>
    <p:extLst>
      <p:ext uri="{BB962C8B-B14F-4D97-AF65-F5344CB8AC3E}">
        <p14:creationId xmlns:p14="http://schemas.microsoft.com/office/powerpoint/2010/main" val="5287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4B489A-7D39-4D08-B803-AFCBCC15B9E7}"/>
              </a:ext>
            </a:extLst>
          </p:cNvPr>
          <p:cNvSpPr/>
          <p:nvPr/>
        </p:nvSpPr>
        <p:spPr>
          <a:xfrm>
            <a:off x="721743" y="455764"/>
            <a:ext cx="6441054"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References / Appendices</a:t>
            </a:r>
          </a:p>
        </p:txBody>
      </p:sp>
      <p:sp>
        <p:nvSpPr>
          <p:cNvPr id="7" name="Rectangle: Rounded Corners 6">
            <a:extLst>
              <a:ext uri="{FF2B5EF4-FFF2-40B4-BE49-F238E27FC236}">
                <a16:creationId xmlns:a16="http://schemas.microsoft.com/office/drawing/2014/main" id="{7F90F81B-717B-42F8-A009-CAC0C89D387E}"/>
              </a:ext>
            </a:extLst>
          </p:cNvPr>
          <p:cNvSpPr/>
          <p:nvPr/>
        </p:nvSpPr>
        <p:spPr>
          <a:xfrm>
            <a:off x="290423" y="2080404"/>
            <a:ext cx="10840525" cy="441384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Link GitHub for the Project</a:t>
            </a:r>
            <a:r>
              <a:rPr lang="en-US" sz="2000" dirty="0">
                <a:solidFill>
                  <a:schemeClr val="tx1"/>
                </a:solidFill>
                <a:ea typeface="+mn-lt"/>
                <a:cs typeface="+mn-lt"/>
              </a:rPr>
              <a:t>:</a:t>
            </a:r>
            <a:r>
              <a:rPr lang="en-US" dirty="0">
                <a:ea typeface="+mn-lt"/>
                <a:cs typeface="+mn-lt"/>
              </a:rPr>
              <a:t> </a:t>
            </a:r>
            <a:r>
              <a:rPr lang="en-US" dirty="0">
                <a:hlinkClick r:id="rId2"/>
              </a:rPr>
              <a:t>https://github.com/Yvesie67/Capstone_Project#capstone_project</a:t>
            </a:r>
            <a:endParaRPr lang="en-US"/>
          </a:p>
          <a:p>
            <a:endParaRPr lang="en-US" sz="2400" dirty="0"/>
          </a:p>
          <a:p>
            <a:endParaRPr lang="en-US" dirty="0"/>
          </a:p>
          <a:p>
            <a:endParaRPr lang="en-US" dirty="0"/>
          </a:p>
          <a:p>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366281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82F136-BE62-4B89-B793-6DE32BC4E730}"/>
              </a:ext>
            </a:extLst>
          </p:cNvPr>
          <p:cNvSpPr>
            <a:spLocks noGrp="1"/>
          </p:cNvSpPr>
          <p:nvPr>
            <p:ph type="body" sz="quarter" idx="10"/>
          </p:nvPr>
        </p:nvSpPr>
        <p:spPr>
          <a:xfrm>
            <a:off x="582321" y="1187774"/>
            <a:ext cx="5247161" cy="724247"/>
          </a:xfrm>
        </p:spPr>
        <p:txBody>
          <a:bodyPr>
            <a:noAutofit/>
          </a:bodyPr>
          <a:lstStyle/>
          <a:p>
            <a:r>
              <a:rPr lang="en-US" sz="3600" dirty="0">
                <a:ea typeface="+mj-lt"/>
                <a:cs typeface="+mj-lt"/>
              </a:rPr>
              <a:t>For any more Question:</a:t>
            </a:r>
            <a:endParaRPr lang="en-US" sz="3600" dirty="0"/>
          </a:p>
        </p:txBody>
      </p:sp>
      <p:sp>
        <p:nvSpPr>
          <p:cNvPr id="2" name="Text Placeholder 3">
            <a:extLst>
              <a:ext uri="{FF2B5EF4-FFF2-40B4-BE49-F238E27FC236}">
                <a16:creationId xmlns:a16="http://schemas.microsoft.com/office/drawing/2014/main" id="{31D3524C-E91B-4E81-939B-CD38A2B64762}"/>
              </a:ext>
            </a:extLst>
          </p:cNvPr>
          <p:cNvSpPr txBox="1">
            <a:spLocks/>
          </p:cNvSpPr>
          <p:nvPr/>
        </p:nvSpPr>
        <p:spPr>
          <a:xfrm>
            <a:off x="576570" y="2461608"/>
            <a:ext cx="5319048" cy="652361"/>
          </a:xfrm>
          <a:prstGeom prst="rect">
            <a:avLst/>
          </a:prstGeom>
        </p:spPr>
        <p:txBody>
          <a:bodyPr vert="horz" lIns="91440" tIns="45720" rIns="91440" bIns="45720" rtlCol="0" anchor="ctr">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5400" b="0" kern="1200" spc="10" baseline="0">
                <a:solidFill>
                  <a:schemeClr val="tx1">
                    <a:lumMod val="85000"/>
                    <a:lumOff val="15000"/>
                  </a:schemeClr>
                </a:solidFill>
                <a:latin typeface="+mj-lt"/>
                <a:ea typeface="+mn-ea"/>
                <a:cs typeface="Arial"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571500" indent="-571500">
              <a:buFont typeface="Wingdings" pitchFamily="34" charset="0"/>
              <a:buChar char="§"/>
            </a:pPr>
            <a:r>
              <a:rPr lang="en-US" sz="2400" dirty="0">
                <a:solidFill>
                  <a:schemeClr val="tx1"/>
                </a:solidFill>
                <a:cs typeface="Arial"/>
              </a:rPr>
              <a:t>yvesnamarcelin48@gmail.com</a:t>
            </a:r>
            <a:endParaRPr lang="en-US" sz="2400" dirty="0">
              <a:solidFill>
                <a:schemeClr val="tx1"/>
              </a:solidFill>
            </a:endParaRPr>
          </a:p>
        </p:txBody>
      </p:sp>
      <p:sp>
        <p:nvSpPr>
          <p:cNvPr id="9" name="Rounded Rectangle 3">
            <a:extLst>
              <a:ext uri="{FF2B5EF4-FFF2-40B4-BE49-F238E27FC236}">
                <a16:creationId xmlns:a16="http://schemas.microsoft.com/office/drawing/2014/main" id="{BCA99C44-4785-4111-9DCF-08D2B0E86781}"/>
              </a:ext>
            </a:extLst>
          </p:cNvPr>
          <p:cNvSpPr>
            <a:spLocks noChangeAspect="1"/>
          </p:cNvSpPr>
          <p:nvPr/>
        </p:nvSpPr>
        <p:spPr>
          <a:xfrm>
            <a:off x="1391111" y="3736945"/>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Rounded Rectangle 8">
            <a:extLst>
              <a:ext uri="{FF2B5EF4-FFF2-40B4-BE49-F238E27FC236}">
                <a16:creationId xmlns:a16="http://schemas.microsoft.com/office/drawing/2014/main" id="{07EC7552-0250-4CB4-986A-F68829C7E3B8}"/>
              </a:ext>
            </a:extLst>
          </p:cNvPr>
          <p:cNvSpPr/>
          <p:nvPr/>
        </p:nvSpPr>
        <p:spPr>
          <a:xfrm>
            <a:off x="2466569" y="3736945"/>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2" name="Picture 13" descr="Icon&#10;&#10;Description automatically generated">
            <a:extLst>
              <a:ext uri="{FF2B5EF4-FFF2-40B4-BE49-F238E27FC236}">
                <a16:creationId xmlns:a16="http://schemas.microsoft.com/office/drawing/2014/main" id="{80B58DB3-3AEE-4107-A2BD-882EC79CF469}"/>
              </a:ext>
            </a:extLst>
          </p:cNvPr>
          <p:cNvPicPr>
            <a:picLocks noChangeAspect="1"/>
          </p:cNvPicPr>
          <p:nvPr/>
        </p:nvPicPr>
        <p:blipFill>
          <a:blip r:embed="rId2"/>
          <a:stretch>
            <a:fillRect/>
          </a:stretch>
        </p:blipFill>
        <p:spPr>
          <a:xfrm>
            <a:off x="3344172" y="3739549"/>
            <a:ext cx="644107" cy="586600"/>
          </a:xfrm>
          <a:prstGeom prst="rect">
            <a:avLst/>
          </a:prstGeom>
        </p:spPr>
      </p:pic>
    </p:spTree>
    <p:extLst>
      <p:ext uri="{BB962C8B-B14F-4D97-AF65-F5344CB8AC3E}">
        <p14:creationId xmlns:p14="http://schemas.microsoft.com/office/powerpoint/2010/main" val="294658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55603" y="857094"/>
            <a:ext cx="5793500" cy="724247"/>
          </a:xfrm>
        </p:spPr>
        <p:txBody>
          <a:bodyPr>
            <a:normAutofit fontScale="47500" lnSpcReduction="20000"/>
          </a:bodyPr>
          <a:lstStyle/>
          <a:p>
            <a:r>
              <a:rPr lang="en-US" dirty="0">
                <a:solidFill>
                  <a:schemeClr val="tx1"/>
                </a:solidFill>
                <a:ea typeface="+mj-lt"/>
                <a:cs typeface="+mj-lt"/>
              </a:rPr>
              <a:t>T</a:t>
            </a:r>
            <a:r>
              <a:rPr lang="en-US" b="1" dirty="0">
                <a:solidFill>
                  <a:schemeClr val="tx1"/>
                </a:solidFill>
                <a:ea typeface="+mj-lt"/>
                <a:cs typeface="+mj-lt"/>
              </a:rPr>
              <a:t>he top 5 of domains most in demand</a:t>
            </a:r>
            <a:endParaRPr lang="en-US" b="1" dirty="0">
              <a:solidFill>
                <a:schemeClr val="tx1"/>
              </a:solidFill>
            </a:endParaRPr>
          </a:p>
        </p:txBody>
      </p:sp>
      <p:grpSp>
        <p:nvGrpSpPr>
          <p:cNvPr id="3" name="그룹 5">
            <a:extLst>
              <a:ext uri="{FF2B5EF4-FFF2-40B4-BE49-F238E27FC236}">
                <a16:creationId xmlns:a16="http://schemas.microsoft.com/office/drawing/2014/main" id="{B649684E-133C-4E68-A36F-7C11BDAE9CDF}"/>
              </a:ext>
            </a:extLst>
          </p:cNvPr>
          <p:cNvGrpSpPr/>
          <p:nvPr/>
        </p:nvGrpSpPr>
        <p:grpSpPr>
          <a:xfrm>
            <a:off x="6343089" y="1957131"/>
            <a:ext cx="2975571" cy="4249429"/>
            <a:chOff x="3539504" y="1540149"/>
            <a:chExt cx="2156062" cy="4479075"/>
          </a:xfrm>
        </p:grpSpPr>
        <p:grpSp>
          <p:nvGrpSpPr>
            <p:cNvPr id="6" name="Group 5">
              <a:extLst>
                <a:ext uri="{FF2B5EF4-FFF2-40B4-BE49-F238E27FC236}">
                  <a16:creationId xmlns:a16="http://schemas.microsoft.com/office/drawing/2014/main" id="{5329799B-F3B1-4739-AB50-1AFB59991EF4}"/>
                </a:ext>
              </a:extLst>
            </p:cNvPr>
            <p:cNvGrpSpPr/>
            <p:nvPr/>
          </p:nvGrpSpPr>
          <p:grpSpPr>
            <a:xfrm>
              <a:off x="4080222" y="5227134"/>
              <a:ext cx="1074452" cy="792090"/>
              <a:chOff x="3773268" y="4911608"/>
              <a:chExt cx="922956" cy="1004233"/>
            </a:xfrm>
          </p:grpSpPr>
          <p:sp>
            <p:nvSpPr>
              <p:cNvPr id="22" name="Trapezoid 21">
                <a:extLst>
                  <a:ext uri="{FF2B5EF4-FFF2-40B4-BE49-F238E27FC236}">
                    <a16:creationId xmlns:a16="http://schemas.microsoft.com/office/drawing/2014/main" id="{78BA8E41-EB72-4621-AB01-FF5A79D4E024}"/>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Isosceles Triangle 22">
                <a:extLst>
                  <a:ext uri="{FF2B5EF4-FFF2-40B4-BE49-F238E27FC236}">
                    <a16:creationId xmlns:a16="http://schemas.microsoft.com/office/drawing/2014/main" id="{81D0EDF0-0CB7-42FA-9306-638EB2203029}"/>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0B9C43DB-1906-467F-B3FC-996564DA7836}"/>
                </a:ext>
              </a:extLst>
            </p:cNvPr>
            <p:cNvGrpSpPr/>
            <p:nvPr/>
          </p:nvGrpSpPr>
          <p:grpSpPr>
            <a:xfrm>
              <a:off x="3539504" y="3785805"/>
              <a:ext cx="757285" cy="1507555"/>
              <a:chOff x="3319643" y="3498933"/>
              <a:chExt cx="641101" cy="1276267"/>
            </a:xfrm>
          </p:grpSpPr>
          <p:sp>
            <p:nvSpPr>
              <p:cNvPr id="20" name="Round Same Side Corner Rectangle 3">
                <a:extLst>
                  <a:ext uri="{FF2B5EF4-FFF2-40B4-BE49-F238E27FC236}">
                    <a16:creationId xmlns:a16="http://schemas.microsoft.com/office/drawing/2014/main" id="{A1710BE3-9F25-41A9-A862-3FAF289C50E9}"/>
                  </a:ext>
                </a:extLst>
              </p:cNvPr>
              <p:cNvSpPr/>
              <p:nvPr/>
            </p:nvSpPr>
            <p:spPr>
              <a:xfrm rot="10800000">
                <a:off x="3777403" y="4005064"/>
                <a:ext cx="183341" cy="770136"/>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BEDFDCCE-47A0-4658-91E0-36A0009F08A7}"/>
                  </a:ext>
                </a:extLst>
              </p:cNvPr>
              <p:cNvSpPr/>
              <p:nvPr/>
            </p:nvSpPr>
            <p:spPr>
              <a:xfrm>
                <a:off x="3319643" y="3498933"/>
                <a:ext cx="576064" cy="794163"/>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solidFill>
                      <a:schemeClr val="tx1"/>
                    </a:solidFill>
                    <a:ea typeface="맑은 고딕"/>
                  </a:rPr>
                  <a:t>5.7%</a:t>
                </a:r>
              </a:p>
            </p:txBody>
          </p:sp>
        </p:grpSp>
        <p:grpSp>
          <p:nvGrpSpPr>
            <p:cNvPr id="8" name="Group 7">
              <a:extLst>
                <a:ext uri="{FF2B5EF4-FFF2-40B4-BE49-F238E27FC236}">
                  <a16:creationId xmlns:a16="http://schemas.microsoft.com/office/drawing/2014/main" id="{67407FC8-A791-423E-AEC4-D96C2BE45D5B}"/>
                </a:ext>
              </a:extLst>
            </p:cNvPr>
            <p:cNvGrpSpPr/>
            <p:nvPr/>
          </p:nvGrpSpPr>
          <p:grpSpPr>
            <a:xfrm>
              <a:off x="3753191" y="2686903"/>
              <a:ext cx="756211" cy="2606457"/>
              <a:chOff x="3503486" y="2568621"/>
              <a:chExt cx="640193" cy="2206579"/>
            </a:xfrm>
          </p:grpSpPr>
          <p:sp>
            <p:nvSpPr>
              <p:cNvPr id="18" name="Round Same Side Corner Rectangle 8">
                <a:extLst>
                  <a:ext uri="{FF2B5EF4-FFF2-40B4-BE49-F238E27FC236}">
                    <a16:creationId xmlns:a16="http://schemas.microsoft.com/office/drawing/2014/main" id="{75E25610-1A5B-4EA2-82D4-024E6FADFDFC}"/>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E6E9FD5-5F94-4D05-8916-83ECC6CAE23C}"/>
                  </a:ext>
                </a:extLst>
              </p:cNvPr>
              <p:cNvSpPr/>
              <p:nvPr/>
            </p:nvSpPr>
            <p:spPr>
              <a:xfrm>
                <a:off x="3503486" y="2568621"/>
                <a:ext cx="576064" cy="781333"/>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600" b="1" dirty="0">
                    <a:solidFill>
                      <a:schemeClr val="tx1"/>
                    </a:solidFill>
                    <a:ea typeface="맑은 고딕"/>
                  </a:rPr>
                  <a:t>11.02%</a:t>
                </a:r>
              </a:p>
            </p:txBody>
          </p:sp>
        </p:grpSp>
        <p:grpSp>
          <p:nvGrpSpPr>
            <p:cNvPr id="9" name="Group 8">
              <a:extLst>
                <a:ext uri="{FF2B5EF4-FFF2-40B4-BE49-F238E27FC236}">
                  <a16:creationId xmlns:a16="http://schemas.microsoft.com/office/drawing/2014/main" id="{F038C10B-64FA-4F70-8595-5847A33E099F}"/>
                </a:ext>
              </a:extLst>
            </p:cNvPr>
            <p:cNvGrpSpPr/>
            <p:nvPr/>
          </p:nvGrpSpPr>
          <p:grpSpPr>
            <a:xfrm>
              <a:off x="3964995" y="1540149"/>
              <a:ext cx="758121" cy="3750830"/>
              <a:chOff x="3684808" y="1599820"/>
              <a:chExt cx="641809" cy="3175380"/>
            </a:xfrm>
          </p:grpSpPr>
          <p:sp>
            <p:nvSpPr>
              <p:cNvPr id="16" name="Round Same Side Corner Rectangle 9">
                <a:extLst>
                  <a:ext uri="{FF2B5EF4-FFF2-40B4-BE49-F238E27FC236}">
                    <a16:creationId xmlns:a16="http://schemas.microsoft.com/office/drawing/2014/main" id="{80181F39-96AA-42BB-BBD4-DD959A7E4384}"/>
                  </a:ext>
                </a:extLst>
              </p:cNvPr>
              <p:cNvSpPr/>
              <p:nvPr/>
            </p:nvSpPr>
            <p:spPr>
              <a:xfrm rot="10800000">
                <a:off x="4143276" y="2118780"/>
                <a:ext cx="183341" cy="265642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AA452E3F-6118-4801-AF98-0D4D7E5E62EF}"/>
                  </a:ext>
                </a:extLst>
              </p:cNvPr>
              <p:cNvSpPr/>
              <p:nvPr/>
            </p:nvSpPr>
            <p:spPr>
              <a:xfrm>
                <a:off x="3684808" y="1599820"/>
                <a:ext cx="558426" cy="806992"/>
              </a:xfrm>
              <a:prstGeom prst="ellipse">
                <a:avLst/>
              </a:prstGeom>
              <a:solidFill>
                <a:schemeClr val="bg1"/>
              </a:solid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600" b="1" dirty="0">
                    <a:solidFill>
                      <a:schemeClr val="tx1"/>
                    </a:solidFill>
                    <a:ea typeface="맑은 고딕"/>
                  </a:rPr>
                  <a:t>33.29%</a:t>
                </a:r>
              </a:p>
            </p:txBody>
          </p:sp>
        </p:grpSp>
        <p:grpSp>
          <p:nvGrpSpPr>
            <p:cNvPr id="10" name="Group 9">
              <a:extLst>
                <a:ext uri="{FF2B5EF4-FFF2-40B4-BE49-F238E27FC236}">
                  <a16:creationId xmlns:a16="http://schemas.microsoft.com/office/drawing/2014/main" id="{7E5BCC5F-1A0E-438F-BE23-9EEB9314663D}"/>
                </a:ext>
              </a:extLst>
            </p:cNvPr>
            <p:cNvGrpSpPr/>
            <p:nvPr/>
          </p:nvGrpSpPr>
          <p:grpSpPr>
            <a:xfrm>
              <a:off x="4722442" y="2129869"/>
              <a:ext cx="754721" cy="3163491"/>
              <a:chOff x="4326213" y="2097050"/>
              <a:chExt cx="638931" cy="2678150"/>
            </a:xfrm>
          </p:grpSpPr>
          <p:sp>
            <p:nvSpPr>
              <p:cNvPr id="14" name="Round Same Side Corner Rectangle 10">
                <a:extLst>
                  <a:ext uri="{FF2B5EF4-FFF2-40B4-BE49-F238E27FC236}">
                    <a16:creationId xmlns:a16="http://schemas.microsoft.com/office/drawing/2014/main" id="{E22C3A60-A140-4307-9610-532550AE39DD}"/>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a:extLst>
                  <a:ext uri="{FF2B5EF4-FFF2-40B4-BE49-F238E27FC236}">
                    <a16:creationId xmlns:a16="http://schemas.microsoft.com/office/drawing/2014/main" id="{6A2C5403-DA4C-4D91-8B5F-0C25C5CC2D3C}"/>
                  </a:ext>
                </a:extLst>
              </p:cNvPr>
              <p:cNvSpPr/>
              <p:nvPr/>
            </p:nvSpPr>
            <p:spPr>
              <a:xfrm>
                <a:off x="4389080" y="2097050"/>
                <a:ext cx="576064" cy="781333"/>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600" b="1" dirty="0">
                    <a:solidFill>
                      <a:schemeClr val="tx1"/>
                    </a:solidFill>
                    <a:ea typeface="맑은 고딕"/>
                  </a:rPr>
                  <a:t>11.41%</a:t>
                </a:r>
                <a:endParaRPr lang="ko-KR" altLang="en-US" sz="1600" b="1" dirty="0">
                  <a:solidFill>
                    <a:schemeClr val="tx1"/>
                  </a:solidFill>
                </a:endParaRPr>
              </a:p>
            </p:txBody>
          </p:sp>
        </p:grpSp>
        <p:grpSp>
          <p:nvGrpSpPr>
            <p:cNvPr id="11" name="Group 10">
              <a:extLst>
                <a:ext uri="{FF2B5EF4-FFF2-40B4-BE49-F238E27FC236}">
                  <a16:creationId xmlns:a16="http://schemas.microsoft.com/office/drawing/2014/main" id="{6D900DEB-9883-4FE4-BCC6-AD6DDB5BCB17}"/>
                </a:ext>
              </a:extLst>
            </p:cNvPr>
            <p:cNvGrpSpPr/>
            <p:nvPr/>
          </p:nvGrpSpPr>
          <p:grpSpPr>
            <a:xfrm>
              <a:off x="4938107" y="3213622"/>
              <a:ext cx="757459" cy="2079739"/>
              <a:chOff x="4509151" y="3014533"/>
              <a:chExt cx="641249" cy="1760667"/>
            </a:xfrm>
          </p:grpSpPr>
          <p:sp>
            <p:nvSpPr>
              <p:cNvPr id="12" name="Round Same Side Corner Rectangle 11">
                <a:extLst>
                  <a:ext uri="{FF2B5EF4-FFF2-40B4-BE49-F238E27FC236}">
                    <a16:creationId xmlns:a16="http://schemas.microsoft.com/office/drawing/2014/main" id="{0368EC80-B222-44F3-9440-E4EF9A326069}"/>
                  </a:ext>
                </a:extLst>
              </p:cNvPr>
              <p:cNvSpPr/>
              <p:nvPr/>
            </p:nvSpPr>
            <p:spPr>
              <a:xfrm rot="10800000">
                <a:off x="4509151" y="3533493"/>
                <a:ext cx="183341" cy="12417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9A8950BD-60FF-4502-AD2C-F19B2B6FC58B}"/>
                  </a:ext>
                </a:extLst>
              </p:cNvPr>
              <p:cNvSpPr/>
              <p:nvPr/>
            </p:nvSpPr>
            <p:spPr>
              <a:xfrm>
                <a:off x="4574336" y="3014533"/>
                <a:ext cx="576064" cy="806992"/>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 name="Group 3">
            <a:extLst>
              <a:ext uri="{FF2B5EF4-FFF2-40B4-BE49-F238E27FC236}">
                <a16:creationId xmlns:a16="http://schemas.microsoft.com/office/drawing/2014/main" id="{0B6B9BA5-5942-4E14-A741-F5598E7C26E1}"/>
              </a:ext>
            </a:extLst>
          </p:cNvPr>
          <p:cNvGrpSpPr/>
          <p:nvPr/>
        </p:nvGrpSpPr>
        <p:grpSpPr>
          <a:xfrm rot="5400000">
            <a:off x="618154" y="1680473"/>
            <a:ext cx="1305599" cy="1377484"/>
            <a:chOff x="683568" y="2000250"/>
            <a:chExt cx="1858067" cy="1858067"/>
          </a:xfrm>
        </p:grpSpPr>
        <p:grpSp>
          <p:nvGrpSpPr>
            <p:cNvPr id="26" name="Group 25">
              <a:extLst>
                <a:ext uri="{FF2B5EF4-FFF2-40B4-BE49-F238E27FC236}">
                  <a16:creationId xmlns:a16="http://schemas.microsoft.com/office/drawing/2014/main" id="{AA99ED5B-53BB-4933-9D2F-DB9DCB8DE795}"/>
                </a:ext>
              </a:extLst>
            </p:cNvPr>
            <p:cNvGrpSpPr/>
            <p:nvPr/>
          </p:nvGrpSpPr>
          <p:grpSpPr>
            <a:xfrm>
              <a:off x="892673" y="2209355"/>
              <a:ext cx="1439856" cy="1439856"/>
              <a:chOff x="899592" y="1935673"/>
              <a:chExt cx="1216999" cy="1216999"/>
            </a:xfrm>
          </p:grpSpPr>
          <p:sp>
            <p:nvSpPr>
              <p:cNvPr id="29" name="Oval 28">
                <a:extLst>
                  <a:ext uri="{FF2B5EF4-FFF2-40B4-BE49-F238E27FC236}">
                    <a16:creationId xmlns:a16="http://schemas.microsoft.com/office/drawing/2014/main" id="{483DA650-2620-4790-BEBA-DF465251A956}"/>
                  </a:ext>
                </a:extLst>
              </p:cNvPr>
              <p:cNvSpPr/>
              <p:nvPr/>
            </p:nvSpPr>
            <p:spPr>
              <a:xfrm>
                <a:off x="899592" y="1935673"/>
                <a:ext cx="1216999" cy="1216999"/>
              </a:xfrm>
              <a:prstGeom prst="ellipse">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62DFCE02-8539-4B3B-A5CE-1D411BD4254B}"/>
                  </a:ext>
                </a:extLst>
              </p:cNvPr>
              <p:cNvSpPr/>
              <p:nvPr/>
            </p:nvSpPr>
            <p:spPr>
              <a:xfrm>
                <a:off x="999394" y="2035475"/>
                <a:ext cx="1017395" cy="1017395"/>
              </a:xfrm>
              <a:prstGeom prst="ellipse">
                <a:avLst/>
              </a:prstGeom>
              <a:solidFill>
                <a:schemeClr val="tx1">
                  <a:lumMod val="65000"/>
                  <a:lumOff val="3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7" name="Pie 37">
              <a:extLst>
                <a:ext uri="{FF2B5EF4-FFF2-40B4-BE49-F238E27FC236}">
                  <a16:creationId xmlns:a16="http://schemas.microsoft.com/office/drawing/2014/main" id="{A7FF64FE-4B6A-476A-8EB8-060513E4F6FA}"/>
                </a:ext>
              </a:extLst>
            </p:cNvPr>
            <p:cNvSpPr/>
            <p:nvPr/>
          </p:nvSpPr>
          <p:spPr>
            <a:xfrm>
              <a:off x="683568" y="2000250"/>
              <a:ext cx="1858067" cy="1858067"/>
            </a:xfrm>
            <a:prstGeom prst="pie">
              <a:avLst>
                <a:gd name="adj1" fmla="val 19058730"/>
                <a:gd name="adj2" fmla="val 16200000"/>
              </a:avLst>
            </a:prstGeom>
            <a:solidFill>
              <a:schemeClr val="tx1">
                <a:lumMod val="65000"/>
                <a:lumOff val="35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8" name="TextBox 27">
              <a:extLst>
                <a:ext uri="{FF2B5EF4-FFF2-40B4-BE49-F238E27FC236}">
                  <a16:creationId xmlns:a16="http://schemas.microsoft.com/office/drawing/2014/main" id="{5ABFDE69-BE0E-4F80-A844-7195EFC5D4A6}"/>
                </a:ext>
              </a:extLst>
            </p:cNvPr>
            <p:cNvSpPr txBox="1"/>
            <p:nvPr/>
          </p:nvSpPr>
          <p:spPr>
            <a:xfrm rot="16200000">
              <a:off x="635339" y="2594593"/>
              <a:ext cx="1439857" cy="705763"/>
            </a:xfrm>
            <a:prstGeom prst="rect">
              <a:avLst/>
            </a:prstGeom>
            <a:solidFill>
              <a:schemeClr val="tx1">
                <a:lumMod val="65000"/>
                <a:lumOff val="35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69%</a:t>
              </a:r>
              <a:endParaRPr lang="ko-KR" altLang="en-US" sz="2800" b="1" dirty="0">
                <a:latin typeface="Calibri"/>
                <a:ea typeface="맑은 고딕"/>
                <a:cs typeface="Calibri"/>
              </a:endParaRPr>
            </a:p>
          </p:txBody>
        </p:sp>
      </p:grpSp>
      <p:sp>
        <p:nvSpPr>
          <p:cNvPr id="33" name="TextBox 32">
            <a:extLst>
              <a:ext uri="{FF2B5EF4-FFF2-40B4-BE49-F238E27FC236}">
                <a16:creationId xmlns:a16="http://schemas.microsoft.com/office/drawing/2014/main" id="{A6D0B31C-0700-4EE6-B147-224DE8F6739E}"/>
              </a:ext>
            </a:extLst>
          </p:cNvPr>
          <p:cNvSpPr txBox="1"/>
          <p:nvPr/>
        </p:nvSpPr>
        <p:spPr>
          <a:xfrm>
            <a:off x="4717932" y="1766494"/>
            <a:ext cx="2169850" cy="954107"/>
          </a:xfrm>
          <a:prstGeom prst="rect">
            <a:avLst/>
          </a:prstGeom>
          <a:noFill/>
        </p:spPr>
        <p:txBody>
          <a:bodyPr wrap="square" lIns="91440" tIns="45720" rIns="91440" bIns="45720" rtlCol="0" anchor="ctr">
            <a:spAutoFit/>
          </a:bodyPr>
          <a:lstStyle/>
          <a:p>
            <a:pPr algn="ctr"/>
            <a:r>
              <a:rPr lang="en-US" altLang="ko-KR" sz="1400" b="1" dirty="0">
                <a:ea typeface="맑은 고딕"/>
                <a:cs typeface="Arial"/>
              </a:rPr>
              <a:t>Management/Gestion</a:t>
            </a:r>
            <a:endParaRPr lang="en-US" sz="1400"/>
          </a:p>
          <a:p>
            <a:pPr algn="ctr"/>
            <a:r>
              <a:rPr lang="en-US" altLang="ko-KR" sz="1400" b="1" dirty="0">
                <a:ea typeface="맑은 고딕"/>
                <a:cs typeface="Arial"/>
              </a:rPr>
              <a:t>Finance, Comptabilite et Commerce</a:t>
            </a:r>
            <a:endParaRPr lang="en-US" altLang="ko-KR" sz="1400" b="1" dirty="0">
              <a:ea typeface="맑은 고딕"/>
              <a:cs typeface="Arial" pitchFamily="34" charset="0"/>
            </a:endParaRPr>
          </a:p>
        </p:txBody>
      </p:sp>
      <p:sp>
        <p:nvSpPr>
          <p:cNvPr id="31" name="Rounded Rectangle 1">
            <a:extLst>
              <a:ext uri="{FF2B5EF4-FFF2-40B4-BE49-F238E27FC236}">
                <a16:creationId xmlns:a16="http://schemas.microsoft.com/office/drawing/2014/main" id="{A897E573-3B56-4270-A26D-8B83266CA23F}"/>
              </a:ext>
            </a:extLst>
          </p:cNvPr>
          <p:cNvSpPr/>
          <p:nvPr/>
        </p:nvSpPr>
        <p:spPr>
          <a:xfrm>
            <a:off x="461997" y="2324657"/>
            <a:ext cx="3867769" cy="1710506"/>
          </a:xfrm>
          <a:prstGeom prst="roundRect">
            <a:avLst>
              <a:gd name="adj" fmla="val 44503"/>
            </a:avLst>
          </a:prstGeom>
          <a:solidFill>
            <a:schemeClr val="tx1">
              <a:lumMod val="65000"/>
              <a:lumOff val="3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sz="2200" dirty="0">
                <a:ea typeface="+mn-lt"/>
                <a:cs typeface="+mn-lt"/>
              </a:rPr>
              <a:t>These</a:t>
            </a:r>
            <a:r>
              <a:rPr lang="ko-KR" altLang="en-US" sz="2200" dirty="0">
                <a:ea typeface="+mn-lt"/>
                <a:cs typeface="+mn-lt"/>
              </a:rPr>
              <a:t> </a:t>
            </a:r>
            <a:r>
              <a:rPr lang="en-US" altLang="ko-KR" sz="2200" dirty="0">
                <a:ea typeface="+mn-lt"/>
                <a:cs typeface="+mn-lt"/>
              </a:rPr>
              <a:t>domains</a:t>
            </a:r>
            <a:r>
              <a:rPr lang="ko-KR" sz="2200" dirty="0">
                <a:ea typeface="+mn-lt"/>
                <a:cs typeface="+mn-lt"/>
              </a:rPr>
              <a:t> represent </a:t>
            </a:r>
            <a:r>
              <a:rPr lang="en-US" altLang="ko-KR" sz="2200" dirty="0">
                <a:ea typeface="+mn-lt"/>
                <a:cs typeface="+mn-lt"/>
              </a:rPr>
              <a:t>69% of</a:t>
            </a:r>
            <a:r>
              <a:rPr lang="ko-KR" sz="2200" dirty="0">
                <a:ea typeface="+mn-lt"/>
                <a:cs typeface="+mn-lt"/>
              </a:rPr>
              <a:t> </a:t>
            </a:r>
            <a:r>
              <a:rPr lang="en-US" altLang="ko-KR" sz="2200" dirty="0">
                <a:ea typeface="+mn-lt"/>
                <a:cs typeface="+mn-lt"/>
              </a:rPr>
              <a:t>The</a:t>
            </a:r>
            <a:r>
              <a:rPr lang="ko-KR" sz="2200" dirty="0">
                <a:ea typeface="+mn-lt"/>
                <a:cs typeface="+mn-lt"/>
              </a:rPr>
              <a:t> </a:t>
            </a:r>
            <a:r>
              <a:rPr lang="ko-KR" sz="2200" dirty="0" err="1">
                <a:ea typeface="+mn-lt"/>
                <a:cs typeface="+mn-lt"/>
              </a:rPr>
              <a:t>most</a:t>
            </a:r>
            <a:r>
              <a:rPr lang="ko-KR" sz="2200" dirty="0">
                <a:ea typeface="+mn-lt"/>
                <a:cs typeface="+mn-lt"/>
              </a:rPr>
              <a:t> </a:t>
            </a:r>
            <a:r>
              <a:rPr lang="ko-KR" sz="2200" dirty="0" err="1">
                <a:ea typeface="+mn-lt"/>
                <a:cs typeface="+mn-lt"/>
              </a:rPr>
              <a:t>requested</a:t>
            </a:r>
            <a:endParaRPr lang="en-US" altLang="ko-KR" sz="2400" dirty="0" err="1"/>
          </a:p>
        </p:txBody>
      </p:sp>
      <p:sp>
        <p:nvSpPr>
          <p:cNvPr id="38" name="TextBox 37">
            <a:extLst>
              <a:ext uri="{FF2B5EF4-FFF2-40B4-BE49-F238E27FC236}">
                <a16:creationId xmlns:a16="http://schemas.microsoft.com/office/drawing/2014/main" id="{752E1690-15D0-4ABB-B4E3-40ED3455F5D7}"/>
              </a:ext>
            </a:extLst>
          </p:cNvPr>
          <p:cNvSpPr txBox="1"/>
          <p:nvPr/>
        </p:nvSpPr>
        <p:spPr>
          <a:xfrm>
            <a:off x="9103025" y="2535465"/>
            <a:ext cx="2184227" cy="523220"/>
          </a:xfrm>
          <a:prstGeom prst="rect">
            <a:avLst/>
          </a:prstGeom>
          <a:noFill/>
        </p:spPr>
        <p:txBody>
          <a:bodyPr wrap="square" lIns="91440" tIns="45720" rIns="91440" bIns="45720" rtlCol="0" anchor="ctr">
            <a:spAutoFit/>
          </a:bodyPr>
          <a:lstStyle/>
          <a:p>
            <a:pPr algn="ctr"/>
            <a:r>
              <a:rPr lang="en-US" sz="1400" dirty="0">
                <a:ea typeface="+mn-lt"/>
                <a:cs typeface="+mn-lt"/>
              </a:rPr>
              <a:t>Santé</a:t>
            </a:r>
            <a:r>
              <a:rPr lang="en-US" altLang="ko-KR" sz="1400" b="1" dirty="0">
                <a:ea typeface="맑은 고딕"/>
                <a:cs typeface="Arial"/>
              </a:rPr>
              <a:t> et profession medicals</a:t>
            </a:r>
            <a:endParaRPr lang="en-US" dirty="0" err="1"/>
          </a:p>
        </p:txBody>
      </p:sp>
      <p:sp>
        <p:nvSpPr>
          <p:cNvPr id="39" name="TextBox 38">
            <a:extLst>
              <a:ext uri="{FF2B5EF4-FFF2-40B4-BE49-F238E27FC236}">
                <a16:creationId xmlns:a16="http://schemas.microsoft.com/office/drawing/2014/main" id="{F883C866-1110-459E-B6F7-5A8ACE2C3C7E}"/>
              </a:ext>
            </a:extLst>
          </p:cNvPr>
          <p:cNvSpPr txBox="1"/>
          <p:nvPr/>
        </p:nvSpPr>
        <p:spPr>
          <a:xfrm>
            <a:off x="4329744" y="3175258"/>
            <a:ext cx="2212982" cy="523220"/>
          </a:xfrm>
          <a:prstGeom prst="rect">
            <a:avLst/>
          </a:prstGeom>
          <a:noFill/>
        </p:spPr>
        <p:txBody>
          <a:bodyPr wrap="square" lIns="91440" tIns="45720" rIns="91440" bIns="45720" rtlCol="0" anchor="ctr">
            <a:spAutoFit/>
          </a:bodyPr>
          <a:lstStyle/>
          <a:p>
            <a:pPr algn="ctr"/>
            <a:r>
              <a:rPr lang="en-US" altLang="ko-KR" sz="1400" b="1" dirty="0">
                <a:ea typeface="맑은 고딕"/>
                <a:cs typeface="Arial"/>
              </a:rPr>
              <a:t>Sciences Humaines et Sociales</a:t>
            </a:r>
            <a:endParaRPr lang="en-US" dirty="0" err="1"/>
          </a:p>
        </p:txBody>
      </p:sp>
      <p:sp>
        <p:nvSpPr>
          <p:cNvPr id="40" name="TextBox 39">
            <a:extLst>
              <a:ext uri="{FF2B5EF4-FFF2-40B4-BE49-F238E27FC236}">
                <a16:creationId xmlns:a16="http://schemas.microsoft.com/office/drawing/2014/main" id="{DCACBC61-530B-49E0-8527-C52F2A7F06C9}"/>
              </a:ext>
            </a:extLst>
          </p:cNvPr>
          <p:cNvSpPr txBox="1"/>
          <p:nvPr/>
        </p:nvSpPr>
        <p:spPr>
          <a:xfrm>
            <a:off x="9448083" y="3815051"/>
            <a:ext cx="1681020" cy="523220"/>
          </a:xfrm>
          <a:prstGeom prst="rect">
            <a:avLst/>
          </a:prstGeom>
          <a:noFill/>
        </p:spPr>
        <p:txBody>
          <a:bodyPr wrap="square" lIns="91440" tIns="45720" rIns="91440" bIns="45720" rtlCol="0" anchor="ctr">
            <a:spAutoFit/>
          </a:bodyPr>
          <a:lstStyle/>
          <a:p>
            <a:pPr algn="ctr"/>
            <a:r>
              <a:rPr lang="en-US" altLang="ko-KR" sz="1400" b="1" dirty="0">
                <a:ea typeface="맑은 고딕"/>
                <a:cs typeface="Arial"/>
              </a:rPr>
              <a:t>Agriculture/Agroalimentaire</a:t>
            </a:r>
            <a:endParaRPr lang="en-US" dirty="0"/>
          </a:p>
        </p:txBody>
      </p:sp>
      <p:sp>
        <p:nvSpPr>
          <p:cNvPr id="41" name="TextBox 40">
            <a:extLst>
              <a:ext uri="{FF2B5EF4-FFF2-40B4-BE49-F238E27FC236}">
                <a16:creationId xmlns:a16="http://schemas.microsoft.com/office/drawing/2014/main" id="{D66692C0-ECBF-4962-B0B5-954DC389BFD5}"/>
              </a:ext>
            </a:extLst>
          </p:cNvPr>
          <p:cNvSpPr txBox="1"/>
          <p:nvPr/>
        </p:nvSpPr>
        <p:spPr>
          <a:xfrm>
            <a:off x="4832951" y="4210427"/>
            <a:ext cx="1508492" cy="523220"/>
          </a:xfrm>
          <a:prstGeom prst="rect">
            <a:avLst/>
          </a:prstGeom>
          <a:noFill/>
        </p:spPr>
        <p:txBody>
          <a:bodyPr wrap="square" lIns="91440" tIns="45720" rIns="91440" bIns="45720" rtlCol="0" anchor="ctr">
            <a:spAutoFit/>
          </a:bodyPr>
          <a:lstStyle/>
          <a:p>
            <a:pPr algn="ctr"/>
            <a:r>
              <a:rPr lang="en-US" altLang="ko-KR" sz="1400" b="1" dirty="0">
                <a:ea typeface="맑은 고딕"/>
                <a:cs typeface="Arial"/>
              </a:rPr>
              <a:t>Sciences de l'Ingenerie</a:t>
            </a:r>
            <a:endParaRPr lang="en-US" dirty="0"/>
          </a:p>
        </p:txBody>
      </p:sp>
      <p:sp>
        <p:nvSpPr>
          <p:cNvPr id="35" name="Rectangle: Rounded Corners 34">
            <a:extLst>
              <a:ext uri="{FF2B5EF4-FFF2-40B4-BE49-F238E27FC236}">
                <a16:creationId xmlns:a16="http://schemas.microsoft.com/office/drawing/2014/main" id="{2314AAF5-44C5-4724-963F-AFA7DFF1CEC0}"/>
              </a:ext>
            </a:extLst>
          </p:cNvPr>
          <p:cNvSpPr/>
          <p:nvPr/>
        </p:nvSpPr>
        <p:spPr>
          <a:xfrm>
            <a:off x="8543025" y="3690667"/>
            <a:ext cx="603850" cy="517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7.58%</a:t>
            </a:r>
          </a:p>
        </p:txBody>
      </p:sp>
      <p:sp>
        <p:nvSpPr>
          <p:cNvPr id="5" name="Rectangle: Rounded Corners 4">
            <a:extLst>
              <a:ext uri="{FF2B5EF4-FFF2-40B4-BE49-F238E27FC236}">
                <a16:creationId xmlns:a16="http://schemas.microsoft.com/office/drawing/2014/main" id="{EAE10A4B-A165-4002-A308-FD32D64A0994}"/>
              </a:ext>
            </a:extLst>
          </p:cNvPr>
          <p:cNvSpPr/>
          <p:nvPr/>
        </p:nvSpPr>
        <p:spPr>
          <a:xfrm>
            <a:off x="664234" y="441387"/>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25" name="Picture 7" descr="Logo, icon&#10;&#10;Description automatically generated">
            <a:extLst>
              <a:ext uri="{FF2B5EF4-FFF2-40B4-BE49-F238E27FC236}">
                <a16:creationId xmlns:a16="http://schemas.microsoft.com/office/drawing/2014/main" id="{70623E1F-C1AE-406B-B299-2C415791C917}"/>
              </a:ext>
            </a:extLst>
          </p:cNvPr>
          <p:cNvPicPr>
            <a:picLocks noChangeAspect="1"/>
          </p:cNvPicPr>
          <p:nvPr/>
        </p:nvPicPr>
        <p:blipFill>
          <a:blip r:embed="rId2"/>
          <a:stretch>
            <a:fillRect/>
          </a:stretch>
        </p:blipFill>
        <p:spPr>
          <a:xfrm rot="-960000">
            <a:off x="1333889" y="4237718"/>
            <a:ext cx="2958320" cy="2344947"/>
          </a:xfrm>
          <a:prstGeom prst="rect">
            <a:avLst/>
          </a:prstGeom>
        </p:spPr>
      </p:pic>
    </p:spTree>
    <p:extLst>
      <p:ext uri="{BB962C8B-B14F-4D97-AF65-F5344CB8AC3E}">
        <p14:creationId xmlns:p14="http://schemas.microsoft.com/office/powerpoint/2010/main" val="124302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301924" y="260161"/>
            <a:ext cx="11890075" cy="65978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502589" y="458552"/>
            <a:ext cx="6260793" cy="3108543"/>
          </a:xfrm>
          <a:prstGeom prst="rect">
            <a:avLst/>
          </a:prstGeom>
          <a:noFill/>
        </p:spPr>
        <p:txBody>
          <a:bodyPr wrap="square" lIns="91440" tIns="45720" rIns="91440" bIns="45720" rtlCol="0" anchor="ctr">
            <a:spAutoFit/>
          </a:bodyPr>
          <a:lstStyle/>
          <a:p>
            <a:pPr algn="just"/>
            <a:r>
              <a:rPr lang="en-US" sz="4400" b="1" dirty="0">
                <a:ea typeface="+mn-lt"/>
                <a:cs typeface="+mn-lt"/>
              </a:rPr>
              <a:t>Predicting Category of Job</a:t>
            </a:r>
            <a:r>
              <a:rPr lang="en-US" sz="4000" b="1" dirty="0">
                <a:ea typeface="+mn-lt"/>
                <a:cs typeface="+mn-lt"/>
              </a:rPr>
              <a:t> </a:t>
            </a:r>
            <a:endParaRPr lang="en-US" sz="3600">
              <a:ea typeface="+mn-lt"/>
              <a:cs typeface="+mn-lt"/>
            </a:endParaRPr>
          </a:p>
          <a:p>
            <a:r>
              <a:rPr lang="en-US" sz="3600" b="1" dirty="0">
                <a:ea typeface="+mn-lt"/>
                <a:cs typeface="+mn-lt"/>
              </a:rPr>
              <a:t>Machine Learning approch (NLP) </a:t>
            </a:r>
            <a:endParaRPr lang="en-US" sz="3600"/>
          </a:p>
          <a:p>
            <a:br>
              <a:rPr lang="en-US" dirty="0"/>
            </a:br>
            <a:endParaRPr lang="en-US" dirty="0"/>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pic>
        <p:nvPicPr>
          <p:cNvPr id="2" name="Picture 5" descr="A picture containing text, person, computer, indoor&#10;&#10;Description automatically generated">
            <a:extLst>
              <a:ext uri="{FF2B5EF4-FFF2-40B4-BE49-F238E27FC236}">
                <a16:creationId xmlns:a16="http://schemas.microsoft.com/office/drawing/2014/main" id="{5626BEA3-BE30-4FB0-B5E2-5561A693C4C2}"/>
              </a:ext>
            </a:extLst>
          </p:cNvPr>
          <p:cNvPicPr>
            <a:picLocks noChangeAspect="1"/>
          </p:cNvPicPr>
          <p:nvPr/>
        </p:nvPicPr>
        <p:blipFill>
          <a:blip r:embed="rId2"/>
          <a:stretch>
            <a:fillRect/>
          </a:stretch>
        </p:blipFill>
        <p:spPr>
          <a:xfrm>
            <a:off x="4278702" y="2805023"/>
            <a:ext cx="7919048" cy="3562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32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414655" y="159655"/>
            <a:ext cx="5777345" cy="669834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0" y="821550"/>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Summary</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1070828"/>
            <a:chOff x="5819650" y="1666120"/>
            <a:chExt cx="5458493" cy="1070828"/>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1070828"/>
              <a:chOff x="6751979" y="1666120"/>
              <a:chExt cx="4526164" cy="1070828"/>
            </a:xfrm>
          </p:grpSpPr>
          <p:sp>
            <p:nvSpPr>
              <p:cNvPr id="8" name="TextBox 7"/>
              <p:cNvSpPr txBox="1"/>
              <p:nvPr/>
            </p:nvSpPr>
            <p:spPr>
              <a:xfrm>
                <a:off x="6770451" y="2090617"/>
                <a:ext cx="4507692" cy="646331"/>
              </a:xfrm>
              <a:prstGeom prst="rect">
                <a:avLst/>
              </a:prstGeom>
              <a:noFill/>
            </p:spPr>
            <p:txBody>
              <a:bodyPr wrap="square" rtlCol="0">
                <a:spAutoFit/>
              </a:bodyPr>
              <a:lstStyle/>
              <a:p>
                <a:r>
                  <a:rPr lang="en-US" altLang="ko-KR" dirty="0">
                    <a:solidFill>
                      <a:schemeClr val="bg1"/>
                    </a:solidFill>
                    <a:cs typeface="Arial" pitchFamily="34" charset="0"/>
                  </a:rPr>
                  <a:t>Define the subject</a:t>
                </a:r>
              </a:p>
              <a:p>
                <a:r>
                  <a:rPr lang="en-US" altLang="ko-KR" dirty="0">
                    <a:solidFill>
                      <a:schemeClr val="bg1"/>
                    </a:solidFill>
                    <a:cs typeface="Arial" pitchFamily="34" charset="0"/>
                  </a:rPr>
                  <a:t>Context</a:t>
                </a: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501710" y="2333735"/>
            <a:ext cx="5387681" cy="1094672"/>
            <a:chOff x="5838744" y="175460"/>
            <a:chExt cx="5387681" cy="1094672"/>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684712" y="175460"/>
              <a:ext cx="4541713" cy="1094672"/>
              <a:chOff x="6684712" y="175460"/>
              <a:chExt cx="4541713" cy="1094672"/>
            </a:xfrm>
          </p:grpSpPr>
          <p:sp>
            <p:nvSpPr>
              <p:cNvPr id="19" name="TextBox 18">
                <a:extLst>
                  <a:ext uri="{FF2B5EF4-FFF2-40B4-BE49-F238E27FC236}">
                    <a16:creationId xmlns:a16="http://schemas.microsoft.com/office/drawing/2014/main" id="{FFF6621E-83DF-4422-86FE-0144C39F4311}"/>
                  </a:ext>
                </a:extLst>
              </p:cNvPr>
              <p:cNvSpPr txBox="1"/>
              <p:nvPr/>
            </p:nvSpPr>
            <p:spPr>
              <a:xfrm>
                <a:off x="6718733" y="623801"/>
                <a:ext cx="4507692" cy="646331"/>
              </a:xfrm>
              <a:prstGeom prst="rect">
                <a:avLst/>
              </a:prstGeom>
              <a:noFill/>
            </p:spPr>
            <p:txBody>
              <a:bodyPr wrap="square" lIns="91440" tIns="45720" rIns="91440" bIns="45720" rtlCol="0" anchor="t">
                <a:spAutoFit/>
              </a:bodyPr>
              <a:lstStyle/>
              <a:p>
                <a:r>
                  <a:rPr lang="en-US" altLang="ko-KR" dirty="0">
                    <a:solidFill>
                      <a:schemeClr val="bg1"/>
                    </a:solidFill>
                    <a:ea typeface="맑은 고딕"/>
                    <a:cs typeface="Arial"/>
                  </a:rPr>
                  <a:t>Data source</a:t>
                </a:r>
                <a:endParaRPr lang="en-US" dirty="0">
                  <a:solidFill>
                    <a:schemeClr val="bg1"/>
                  </a:solidFill>
                  <a:ea typeface="맑은 고딕"/>
                  <a:cs typeface="Arial"/>
                </a:endParaRPr>
              </a:p>
              <a:p>
                <a:r>
                  <a:rPr lang="en-US" altLang="ko-KR" dirty="0">
                    <a:solidFill>
                      <a:schemeClr val="bg1"/>
                    </a:solidFill>
                    <a:ea typeface="맑은 고딕"/>
                    <a:cs typeface="Arial"/>
                  </a:rPr>
                  <a:t>Relevant Analysis</a:t>
                </a:r>
              </a:p>
            </p:txBody>
          </p:sp>
          <p:sp>
            <p:nvSpPr>
              <p:cNvPr id="20" name="TextBox 19">
                <a:extLst>
                  <a:ext uri="{FF2B5EF4-FFF2-40B4-BE49-F238E27FC236}">
                    <a16:creationId xmlns:a16="http://schemas.microsoft.com/office/drawing/2014/main" id="{92876439-7B60-4359-8451-3F9EFA3D510C}"/>
                  </a:ext>
                </a:extLst>
              </p:cNvPr>
              <p:cNvSpPr txBox="1"/>
              <p:nvPr/>
            </p:nvSpPr>
            <p:spPr>
              <a:xfrm>
                <a:off x="6684712" y="175460"/>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Methodology</a:t>
                </a:r>
                <a:endParaRPr lang="en-US" altLang="ko-KR" sz="2700" b="1" dirty="0">
                  <a:solidFill>
                    <a:schemeClr val="bg1"/>
                  </a:solidFill>
                  <a:ea typeface="맑은 고딕"/>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38744" y="179269"/>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533497" y="3758434"/>
            <a:ext cx="5355894" cy="795386"/>
            <a:chOff x="5879771" y="330191"/>
            <a:chExt cx="5355894" cy="79538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650820" y="337048"/>
              <a:ext cx="4584845" cy="788529"/>
              <a:chOff x="6650820" y="337048"/>
              <a:chExt cx="4584845" cy="788529"/>
            </a:xfrm>
          </p:grpSpPr>
          <p:sp>
            <p:nvSpPr>
              <p:cNvPr id="24" name="TextBox 23">
                <a:extLst>
                  <a:ext uri="{FF2B5EF4-FFF2-40B4-BE49-F238E27FC236}">
                    <a16:creationId xmlns:a16="http://schemas.microsoft.com/office/drawing/2014/main" id="{0F6ADBC4-09AC-48FF-ACA6-BB486669BA5F}"/>
                  </a:ext>
                </a:extLst>
              </p:cNvPr>
              <p:cNvSpPr txBox="1"/>
              <p:nvPr/>
            </p:nvSpPr>
            <p:spPr>
              <a:xfrm>
                <a:off x="6727973" y="756245"/>
                <a:ext cx="4507692" cy="369332"/>
              </a:xfrm>
              <a:prstGeom prst="rect">
                <a:avLst/>
              </a:prstGeom>
              <a:noFill/>
            </p:spPr>
            <p:txBody>
              <a:bodyPr wrap="square" lIns="91440" tIns="45720" rIns="91440" bIns="45720" rtlCol="0" anchor="t">
                <a:spAutoFit/>
              </a:bodyPr>
              <a:lstStyle/>
              <a:p>
                <a:r>
                  <a:rPr lang="en-US" altLang="ko-KR" dirty="0">
                    <a:solidFill>
                      <a:schemeClr val="bg1"/>
                    </a:solidFill>
                    <a:ea typeface="FZShuTi"/>
                    <a:cs typeface="Arial"/>
                  </a:rPr>
                  <a:t>Machine Learning</a:t>
                </a:r>
              </a:p>
            </p:txBody>
          </p:sp>
          <p:sp>
            <p:nvSpPr>
              <p:cNvPr id="25" name="TextBox 24">
                <a:extLst>
                  <a:ext uri="{FF2B5EF4-FFF2-40B4-BE49-F238E27FC236}">
                    <a16:creationId xmlns:a16="http://schemas.microsoft.com/office/drawing/2014/main" id="{69E57309-26D6-4654-9A76-C1BC37CCD6E7}"/>
                  </a:ext>
                </a:extLst>
              </p:cNvPr>
              <p:cNvSpPr txBox="1"/>
              <p:nvPr/>
            </p:nvSpPr>
            <p:spPr>
              <a:xfrm>
                <a:off x="6650820" y="337048"/>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Model</a:t>
                </a:r>
                <a:endParaRPr lang="en-US" altLang="ko-KR" sz="2700" b="1" dirty="0">
                  <a:solidFill>
                    <a:schemeClr val="bg1"/>
                  </a:solidFill>
                  <a:ea typeface="맑은 고딕"/>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03</a:t>
              </a:r>
              <a:endParaRPr lang="ko-KR" altLang="en-US" sz="3600" b="1" dirty="0">
                <a:solidFill>
                  <a:schemeClr val="bg1"/>
                </a:solidFill>
                <a:cs typeface="Arial" pitchFamily="34" charset="0"/>
              </a:endParaRPr>
            </a:p>
          </p:txBody>
        </p:sp>
      </p:grpSp>
      <p:sp>
        <p:nvSpPr>
          <p:cNvPr id="6" name="Rectangle 5">
            <a:extLst>
              <a:ext uri="{FF2B5EF4-FFF2-40B4-BE49-F238E27FC236}">
                <a16:creationId xmlns:a16="http://schemas.microsoft.com/office/drawing/2014/main" id="{96D689E4-0A21-4FE1-A623-3A77ED2DEEB7}"/>
              </a:ext>
            </a:extLst>
          </p:cNvPr>
          <p:cNvSpPr/>
          <p:nvPr/>
        </p:nvSpPr>
        <p:spPr>
          <a:xfrm>
            <a:off x="1" y="159656"/>
            <a:ext cx="6473375" cy="669834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76DFB0-93A3-4449-9513-324F6304F2C1}"/>
              </a:ext>
            </a:extLst>
          </p:cNvPr>
          <p:cNvSpPr/>
          <p:nvPr/>
        </p:nvSpPr>
        <p:spPr>
          <a:xfrm>
            <a:off x="780321" y="257845"/>
            <a:ext cx="4136572" cy="112741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solidFill>
                  <a:schemeClr val="tx1"/>
                </a:solidFill>
              </a:rPr>
              <a:t>Agenda</a:t>
            </a:r>
          </a:p>
        </p:txBody>
      </p:sp>
      <p:pic>
        <p:nvPicPr>
          <p:cNvPr id="30" name="Picture 29">
            <a:extLst>
              <a:ext uri="{FF2B5EF4-FFF2-40B4-BE49-F238E27FC236}">
                <a16:creationId xmlns:a16="http://schemas.microsoft.com/office/drawing/2014/main" id="{3A49FD86-5D66-488D-9818-A76C7813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2" y="1606381"/>
            <a:ext cx="6631525" cy="3632272"/>
          </a:xfrm>
          <a:prstGeom prst="rect">
            <a:avLst/>
          </a:prstGeom>
          <a:ln>
            <a:noFill/>
          </a:ln>
          <a:effectLst>
            <a:softEdge rad="112500"/>
          </a:effectLst>
        </p:spPr>
      </p:pic>
      <p:grpSp>
        <p:nvGrpSpPr>
          <p:cNvPr id="29" name="Group 28">
            <a:extLst>
              <a:ext uri="{FF2B5EF4-FFF2-40B4-BE49-F238E27FC236}">
                <a16:creationId xmlns:a16="http://schemas.microsoft.com/office/drawing/2014/main" id="{06B38931-03E4-4995-AB3A-7FC16580229D}"/>
              </a:ext>
            </a:extLst>
          </p:cNvPr>
          <p:cNvGrpSpPr/>
          <p:nvPr/>
        </p:nvGrpSpPr>
        <p:grpSpPr>
          <a:xfrm>
            <a:off x="6519119" y="4951755"/>
            <a:ext cx="5355894" cy="1072385"/>
            <a:chOff x="5879771" y="330191"/>
            <a:chExt cx="5355894" cy="1072385"/>
          </a:xfrm>
        </p:grpSpPr>
        <p:grpSp>
          <p:nvGrpSpPr>
            <p:cNvPr id="31" name="Group 30">
              <a:extLst>
                <a:ext uri="{FF2B5EF4-FFF2-40B4-BE49-F238E27FC236}">
                  <a16:creationId xmlns:a16="http://schemas.microsoft.com/office/drawing/2014/main" id="{06A41C90-DCDA-4624-BADA-633EE6F64EED}"/>
                </a:ext>
              </a:extLst>
            </p:cNvPr>
            <p:cNvGrpSpPr/>
            <p:nvPr/>
          </p:nvGrpSpPr>
          <p:grpSpPr>
            <a:xfrm>
              <a:off x="6650820" y="337048"/>
              <a:ext cx="4584845" cy="1065528"/>
              <a:chOff x="6650820" y="337048"/>
              <a:chExt cx="4584845" cy="1065528"/>
            </a:xfrm>
          </p:grpSpPr>
          <p:sp>
            <p:nvSpPr>
              <p:cNvPr id="33" name="TextBox 32">
                <a:extLst>
                  <a:ext uri="{FF2B5EF4-FFF2-40B4-BE49-F238E27FC236}">
                    <a16:creationId xmlns:a16="http://schemas.microsoft.com/office/drawing/2014/main" id="{E556CFAA-52BF-4DB2-8284-CF53EC2C758D}"/>
                  </a:ext>
                </a:extLst>
              </p:cNvPr>
              <p:cNvSpPr txBox="1"/>
              <p:nvPr/>
            </p:nvSpPr>
            <p:spPr>
              <a:xfrm>
                <a:off x="6727973" y="756245"/>
                <a:ext cx="4507692" cy="646331"/>
              </a:xfrm>
              <a:prstGeom prst="rect">
                <a:avLst/>
              </a:prstGeom>
              <a:noFill/>
            </p:spPr>
            <p:txBody>
              <a:bodyPr wrap="square" rtlCol="0">
                <a:spAutoFit/>
              </a:bodyPr>
              <a:lstStyle/>
              <a:p>
                <a:r>
                  <a:rPr lang="en-US" altLang="ko-KR" dirty="0">
                    <a:solidFill>
                      <a:schemeClr val="bg1"/>
                    </a:solidFill>
                    <a:ea typeface="FZShuTi" pitchFamily="2" charset="-122"/>
                    <a:cs typeface="Arial" pitchFamily="34" charset="0"/>
                  </a:rPr>
                  <a:t>Limits</a:t>
                </a:r>
              </a:p>
              <a:p>
                <a:r>
                  <a:rPr lang="en-US" altLang="ko-KR" dirty="0">
                    <a:solidFill>
                      <a:schemeClr val="bg1"/>
                    </a:solidFill>
                    <a:ea typeface="FZShuTi" pitchFamily="2" charset="-122"/>
                    <a:cs typeface="Arial" pitchFamily="34" charset="0"/>
                  </a:rPr>
                  <a:t>Other </a:t>
                </a:r>
                <a:r>
                  <a:rPr lang="en-US" altLang="ko-KR" dirty="0" err="1">
                    <a:solidFill>
                      <a:schemeClr val="bg1"/>
                    </a:solidFill>
                    <a:ea typeface="FZShuTi" pitchFamily="2" charset="-122"/>
                    <a:cs typeface="Arial" pitchFamily="34" charset="0"/>
                  </a:rPr>
                  <a:t>Prespective</a:t>
                </a:r>
                <a:endParaRPr lang="en-US" altLang="ko-KR" dirty="0">
                  <a:solidFill>
                    <a:schemeClr val="bg1"/>
                  </a:solidFill>
                  <a:cs typeface="Arial" pitchFamily="34" charset="0"/>
                </a:endParaRPr>
              </a:p>
            </p:txBody>
          </p:sp>
          <p:sp>
            <p:nvSpPr>
              <p:cNvPr id="34" name="TextBox 33">
                <a:extLst>
                  <a:ext uri="{FF2B5EF4-FFF2-40B4-BE49-F238E27FC236}">
                    <a16:creationId xmlns:a16="http://schemas.microsoft.com/office/drawing/2014/main" id="{E1B5D6B9-12E5-40BF-AA30-C0F8E8A90B05}"/>
                  </a:ext>
                </a:extLst>
              </p:cNvPr>
              <p:cNvSpPr txBox="1"/>
              <p:nvPr/>
            </p:nvSpPr>
            <p:spPr>
              <a:xfrm>
                <a:off x="6650820" y="337048"/>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Conclusions</a:t>
                </a:r>
              </a:p>
            </p:txBody>
          </p:sp>
        </p:grpSp>
        <p:sp>
          <p:nvSpPr>
            <p:cNvPr id="32" name="TextBox 31">
              <a:extLst>
                <a:ext uri="{FF2B5EF4-FFF2-40B4-BE49-F238E27FC236}">
                  <a16:creationId xmlns:a16="http://schemas.microsoft.com/office/drawing/2014/main" id="{A5D772AA-CF5F-4FE6-800F-ADD366E15FF0}"/>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1455883" y="1674268"/>
            <a:ext cx="8623411" cy="4600988"/>
          </a:xfrm>
          <a:prstGeom prst="roundRect">
            <a:avLst>
              <a:gd name="adj" fmla="val 6084"/>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1455883" y="1550479"/>
            <a:ext cx="8623410"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Define the subject and Context</a:t>
            </a:r>
            <a:endParaRPr lang="ko-KR" altLang="en-US" dirty="0"/>
          </a:p>
          <a:p>
            <a:pPr algn="ctr"/>
            <a:endParaRPr lang="ko-KR" altLang="en-US" dirty="0"/>
          </a:p>
        </p:txBody>
      </p:sp>
      <p:sp>
        <p:nvSpPr>
          <p:cNvPr id="18" name="TextBox 17">
            <a:extLst>
              <a:ext uri="{FF2B5EF4-FFF2-40B4-BE49-F238E27FC236}">
                <a16:creationId xmlns:a16="http://schemas.microsoft.com/office/drawing/2014/main" id="{D3E7C145-71A0-4FA0-9FC0-6D8EB7EC5A0C}"/>
              </a:ext>
            </a:extLst>
          </p:cNvPr>
          <p:cNvSpPr txBox="1"/>
          <p:nvPr/>
        </p:nvSpPr>
        <p:spPr>
          <a:xfrm>
            <a:off x="1456463" y="2413337"/>
            <a:ext cx="8392211" cy="3139321"/>
          </a:xfrm>
          <a:prstGeom prst="rect">
            <a:avLst/>
          </a:prstGeom>
          <a:noFill/>
        </p:spPr>
        <p:txBody>
          <a:bodyPr wrap="square" lIns="91440" tIns="45720" rIns="91440" bIns="45720" rtlCol="0" anchor="t">
            <a:spAutoFit/>
          </a:bodyPr>
          <a:lstStyle/>
          <a:p>
            <a:pPr algn="just"/>
            <a:r>
              <a:rPr lang="en-US" altLang="ko-KR" b="1" dirty="0">
                <a:solidFill>
                  <a:schemeClr val="tx1">
                    <a:lumMod val="95000"/>
                    <a:lumOff val="5000"/>
                  </a:schemeClr>
                </a:solidFill>
                <a:ea typeface="맑은 고딕"/>
                <a:cs typeface="Arial"/>
              </a:rPr>
              <a:t>To keep up with the needs and requirements of the job market, our young academics and professionals are looking for information and advices. Because it's become more and more difficult to access the job market.</a:t>
            </a:r>
          </a:p>
          <a:p>
            <a:pPr algn="just"/>
            <a:r>
              <a:rPr lang="en-US" altLang="ko-KR" b="1" dirty="0">
                <a:solidFill>
                  <a:schemeClr val="tx1">
                    <a:lumMod val="95000"/>
                    <a:lumOff val="5000"/>
                  </a:schemeClr>
                </a:solidFill>
                <a:ea typeface="맑은 고딕"/>
                <a:cs typeface="Arial"/>
              </a:rPr>
              <a:t>In addition to the evolution of technology and the different problems that young people are facing, the processes of offers and recruitments are constantly evolving.</a:t>
            </a:r>
          </a:p>
          <a:p>
            <a:pPr algn="just"/>
            <a:r>
              <a:rPr lang="en-US" altLang="ko-KR" b="1" dirty="0">
                <a:solidFill>
                  <a:schemeClr val="tx1">
                    <a:lumMod val="95000"/>
                    <a:lumOff val="5000"/>
                  </a:schemeClr>
                </a:solidFill>
                <a:ea typeface="맑은 고딕"/>
                <a:cs typeface="Arial"/>
              </a:rPr>
              <a:t>Therefore, this study was conducted on job offers, job titles of the last few years, for young graduates and professionals seeking orientation.</a:t>
            </a:r>
          </a:p>
          <a:p>
            <a:pPr algn="just"/>
            <a:endParaRPr lang="en-US" altLang="ko-KR" dirty="0">
              <a:solidFill>
                <a:schemeClr val="tx1">
                  <a:lumMod val="75000"/>
                  <a:lumOff val="25000"/>
                </a:schemeClr>
              </a:solidFill>
              <a:cs typeface="Arial" pitchFamily="34" charset="0"/>
            </a:endParaRPr>
          </a:p>
        </p:txBody>
      </p:sp>
      <p:sp>
        <p:nvSpPr>
          <p:cNvPr id="4" name="Rectangle: Rounded Corners 3">
            <a:extLst>
              <a:ext uri="{FF2B5EF4-FFF2-40B4-BE49-F238E27FC236}">
                <a16:creationId xmlns:a16="http://schemas.microsoft.com/office/drawing/2014/main" id="{4948986F-A35E-4E93-94BC-700EECFBC8D8}"/>
              </a:ext>
            </a:extLst>
          </p:cNvPr>
          <p:cNvSpPr/>
          <p:nvPr/>
        </p:nvSpPr>
        <p:spPr>
          <a:xfrm>
            <a:off x="577969" y="355123"/>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Introduction</a:t>
            </a:r>
            <a:endParaRPr lang="en-US" sz="3600" dirty="0">
              <a:solidFill>
                <a:schemeClr val="tx1"/>
              </a:solidFill>
            </a:endParaRPr>
          </a:p>
        </p:txBody>
      </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E8BFD9AC-47CB-4AF9-99FC-3F32334ABF3D}"/>
              </a:ext>
            </a:extLst>
          </p:cNvPr>
          <p:cNvSpPr/>
          <p:nvPr/>
        </p:nvSpPr>
        <p:spPr>
          <a:xfrm>
            <a:off x="4798409" y="3144611"/>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Teardrop 3">
            <a:extLst>
              <a:ext uri="{FF2B5EF4-FFF2-40B4-BE49-F238E27FC236}">
                <a16:creationId xmlns:a16="http://schemas.microsoft.com/office/drawing/2014/main" id="{59393068-F13E-472B-BB77-17394924AB66}"/>
              </a:ext>
            </a:extLst>
          </p:cNvPr>
          <p:cNvSpPr/>
          <p:nvPr/>
        </p:nvSpPr>
        <p:spPr>
          <a:xfrm rot="2820000">
            <a:off x="3285213" y="3256927"/>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Teardrop 4">
            <a:extLst>
              <a:ext uri="{FF2B5EF4-FFF2-40B4-BE49-F238E27FC236}">
                <a16:creationId xmlns:a16="http://schemas.microsoft.com/office/drawing/2014/main" id="{3A76E3B4-2613-49C9-8E1A-F809A7BE33E3}"/>
              </a:ext>
            </a:extLst>
          </p:cNvPr>
          <p:cNvSpPr/>
          <p:nvPr/>
        </p:nvSpPr>
        <p:spPr>
          <a:xfrm rot="5040000">
            <a:off x="3892525" y="2058469"/>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Teardrop 5">
            <a:extLst>
              <a:ext uri="{FF2B5EF4-FFF2-40B4-BE49-F238E27FC236}">
                <a16:creationId xmlns:a16="http://schemas.microsoft.com/office/drawing/2014/main" id="{EBD809DE-C2FD-4C33-A03C-AA01CC89DC17}"/>
              </a:ext>
            </a:extLst>
          </p:cNvPr>
          <p:cNvSpPr/>
          <p:nvPr/>
        </p:nvSpPr>
        <p:spPr>
          <a:xfrm rot="8940000">
            <a:off x="5408657" y="1617944"/>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Teardrop 6">
            <a:extLst>
              <a:ext uri="{FF2B5EF4-FFF2-40B4-BE49-F238E27FC236}">
                <a16:creationId xmlns:a16="http://schemas.microsoft.com/office/drawing/2014/main" id="{349AE6FF-8D33-4B30-9124-DED668D441B1}"/>
              </a:ext>
            </a:extLst>
          </p:cNvPr>
          <p:cNvSpPr/>
          <p:nvPr/>
        </p:nvSpPr>
        <p:spPr>
          <a:xfrm rot="17400000" flipH="1">
            <a:off x="6717625" y="2446660"/>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ardrop 7">
            <a:extLst>
              <a:ext uri="{FF2B5EF4-FFF2-40B4-BE49-F238E27FC236}">
                <a16:creationId xmlns:a16="http://schemas.microsoft.com/office/drawing/2014/main" id="{42CD51C2-BAD5-4DD8-9E14-1C7C3EFD2423}"/>
              </a:ext>
            </a:extLst>
          </p:cNvPr>
          <p:cNvSpPr/>
          <p:nvPr/>
        </p:nvSpPr>
        <p:spPr>
          <a:xfrm rot="18900000" flipH="1">
            <a:off x="7439955" y="3817644"/>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1" name="Group 10">
            <a:extLst>
              <a:ext uri="{FF2B5EF4-FFF2-40B4-BE49-F238E27FC236}">
                <a16:creationId xmlns:a16="http://schemas.microsoft.com/office/drawing/2014/main" id="{AEE5F6DD-ECB5-4F87-AE61-2FB1298ED176}"/>
              </a:ext>
            </a:extLst>
          </p:cNvPr>
          <p:cNvGrpSpPr/>
          <p:nvPr/>
        </p:nvGrpSpPr>
        <p:grpSpPr>
          <a:xfrm>
            <a:off x="535820" y="3387202"/>
            <a:ext cx="2849417" cy="1126197"/>
            <a:chOff x="845210" y="2888382"/>
            <a:chExt cx="2059657" cy="1126197"/>
          </a:xfrm>
        </p:grpSpPr>
        <p:sp>
          <p:nvSpPr>
            <p:cNvPr id="30" name="TextBox 29">
              <a:extLst>
                <a:ext uri="{FF2B5EF4-FFF2-40B4-BE49-F238E27FC236}">
                  <a16:creationId xmlns:a16="http://schemas.microsoft.com/office/drawing/2014/main" id="{BCC2F52C-BE25-47CF-B025-FC111F9B1E15}"/>
                </a:ext>
              </a:extLst>
            </p:cNvPr>
            <p:cNvSpPr txBox="1"/>
            <p:nvPr/>
          </p:nvSpPr>
          <p:spPr>
            <a:xfrm>
              <a:off x="845210" y="3306693"/>
              <a:ext cx="2059657" cy="707886"/>
            </a:xfrm>
            <a:prstGeom prst="rect">
              <a:avLst/>
            </a:prstGeom>
            <a:noFill/>
          </p:spPr>
          <p:txBody>
            <a:bodyPr wrap="square" lIns="91440" tIns="45720" rIns="91440" bIns="45720" rtlCol="0" anchor="t">
              <a:spAutoFit/>
            </a:bodyPr>
            <a:lstStyle/>
            <a:p>
              <a:pPr algn="ctr"/>
              <a:r>
                <a:rPr lang="en-US" sz="2000" dirty="0">
                  <a:solidFill>
                    <a:schemeClr val="bg1">
                      <a:lumMod val="85000"/>
                    </a:schemeClr>
                  </a:solidFill>
                  <a:ea typeface="+mn-lt"/>
                  <a:cs typeface="+mn-lt"/>
                </a:rPr>
                <a:t>The data used are collected from </a:t>
              </a:r>
              <a:r>
                <a:rPr lang="en-US" sz="2000" dirty="0" err="1">
                  <a:solidFill>
                    <a:schemeClr val="bg1">
                      <a:lumMod val="85000"/>
                    </a:schemeClr>
                  </a:solidFill>
                  <a:ea typeface="+mn-lt"/>
                  <a:cs typeface="+mn-lt"/>
                </a:rPr>
                <a:t>Jobpaw</a:t>
              </a:r>
              <a:endParaRPr lang="en-US" sz="1600" dirty="0" err="1">
                <a:solidFill>
                  <a:schemeClr val="bg1">
                    <a:lumMod val="85000"/>
                  </a:schemeClr>
                </a:solidFill>
              </a:endParaRPr>
            </a:p>
          </p:txBody>
        </p:sp>
        <p:sp>
          <p:nvSpPr>
            <p:cNvPr id="31" name="TextBox 30">
              <a:extLst>
                <a:ext uri="{FF2B5EF4-FFF2-40B4-BE49-F238E27FC236}">
                  <a16:creationId xmlns:a16="http://schemas.microsoft.com/office/drawing/2014/main" id="{40933D29-633F-47F6-8975-F3A0D0829742}"/>
                </a:ext>
              </a:extLst>
            </p:cNvPr>
            <p:cNvSpPr txBox="1"/>
            <p:nvPr/>
          </p:nvSpPr>
          <p:spPr>
            <a:xfrm>
              <a:off x="1146591" y="2888382"/>
              <a:ext cx="1550427" cy="461665"/>
            </a:xfrm>
            <a:prstGeom prst="rect">
              <a:avLst/>
            </a:prstGeom>
            <a:noFill/>
          </p:spPr>
          <p:txBody>
            <a:bodyPr wrap="square" lIns="91440" tIns="45720" rIns="91440" bIns="45720" rtlCol="0" anchor="t">
              <a:spAutoFit/>
            </a:bodyPr>
            <a:lstStyle/>
            <a:p>
              <a:pPr algn="r"/>
              <a:r>
                <a:rPr lang="en-US" altLang="ko-KR" sz="2400" b="1" dirty="0">
                  <a:solidFill>
                    <a:schemeClr val="bg1"/>
                  </a:solidFill>
                  <a:ea typeface="맑은 고딕"/>
                  <a:cs typeface="Arial"/>
                </a:rPr>
                <a:t>Data Source</a:t>
              </a:r>
            </a:p>
          </p:txBody>
        </p:sp>
      </p:grpSp>
      <p:grpSp>
        <p:nvGrpSpPr>
          <p:cNvPr id="35" name="Group 34">
            <a:extLst>
              <a:ext uri="{FF2B5EF4-FFF2-40B4-BE49-F238E27FC236}">
                <a16:creationId xmlns:a16="http://schemas.microsoft.com/office/drawing/2014/main" id="{5CEC4921-A225-4A59-9020-3AE7DFEF1127}"/>
              </a:ext>
            </a:extLst>
          </p:cNvPr>
          <p:cNvGrpSpPr/>
          <p:nvPr/>
        </p:nvGrpSpPr>
        <p:grpSpPr>
          <a:xfrm>
            <a:off x="8308220" y="4057188"/>
            <a:ext cx="2849418" cy="1327262"/>
            <a:chOff x="865994" y="3391590"/>
            <a:chExt cx="2059658" cy="1327262"/>
          </a:xfrm>
        </p:grpSpPr>
        <p:sp>
          <p:nvSpPr>
            <p:cNvPr id="33" name="TextBox 32">
              <a:extLst>
                <a:ext uri="{FF2B5EF4-FFF2-40B4-BE49-F238E27FC236}">
                  <a16:creationId xmlns:a16="http://schemas.microsoft.com/office/drawing/2014/main" id="{60944DC8-5EA0-4A9E-8151-F2DD58185C00}"/>
                </a:ext>
              </a:extLst>
            </p:cNvPr>
            <p:cNvSpPr txBox="1"/>
            <p:nvPr/>
          </p:nvSpPr>
          <p:spPr>
            <a:xfrm>
              <a:off x="865995" y="3795522"/>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Summarize the project and present new perspective</a:t>
              </a:r>
              <a:endParaRPr lang="en-US" dirty="0">
                <a:solidFill>
                  <a:schemeClr val="bg1">
                    <a:lumMod val="85000"/>
                  </a:schemeClr>
                </a:solidFill>
              </a:endParaRPr>
            </a:p>
          </p:txBody>
        </p:sp>
        <p:sp>
          <p:nvSpPr>
            <p:cNvPr id="34" name="TextBox 33">
              <a:extLst>
                <a:ext uri="{FF2B5EF4-FFF2-40B4-BE49-F238E27FC236}">
                  <a16:creationId xmlns:a16="http://schemas.microsoft.com/office/drawing/2014/main" id="{C23AFDAE-0C5C-4FB7-8A16-A00C7426510A}"/>
                </a:ext>
              </a:extLst>
            </p:cNvPr>
            <p:cNvSpPr txBox="1"/>
            <p:nvPr/>
          </p:nvSpPr>
          <p:spPr>
            <a:xfrm>
              <a:off x="865994" y="3391590"/>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Conclusion</a:t>
              </a:r>
              <a:endParaRPr lang="en-US" altLang="ko-KR" sz="2400" b="1" dirty="0">
                <a:solidFill>
                  <a:schemeClr val="bg1"/>
                </a:solidFill>
                <a:ea typeface="맑은 고딕"/>
                <a:cs typeface="Arial" pitchFamily="34" charset="0"/>
              </a:endParaRPr>
            </a:p>
          </p:txBody>
        </p:sp>
      </p:grpSp>
      <p:grpSp>
        <p:nvGrpSpPr>
          <p:cNvPr id="39" name="Group 38">
            <a:extLst>
              <a:ext uri="{FF2B5EF4-FFF2-40B4-BE49-F238E27FC236}">
                <a16:creationId xmlns:a16="http://schemas.microsoft.com/office/drawing/2014/main" id="{B148D718-32DB-46E9-973E-77B311001697}"/>
              </a:ext>
            </a:extLst>
          </p:cNvPr>
          <p:cNvGrpSpPr/>
          <p:nvPr/>
        </p:nvGrpSpPr>
        <p:grpSpPr>
          <a:xfrm>
            <a:off x="7689993" y="2533187"/>
            <a:ext cx="2849416" cy="1284130"/>
            <a:chOff x="710108" y="3463477"/>
            <a:chExt cx="2059657" cy="1284130"/>
          </a:xfrm>
        </p:grpSpPr>
        <p:sp>
          <p:nvSpPr>
            <p:cNvPr id="37" name="TextBox 36">
              <a:extLst>
                <a:ext uri="{FF2B5EF4-FFF2-40B4-BE49-F238E27FC236}">
                  <a16:creationId xmlns:a16="http://schemas.microsoft.com/office/drawing/2014/main" id="{638B3723-7A99-4F9D-AA60-33113BF956BD}"/>
                </a:ext>
              </a:extLst>
            </p:cNvPr>
            <p:cNvSpPr txBox="1"/>
            <p:nvPr/>
          </p:nvSpPr>
          <p:spPr>
            <a:xfrm>
              <a:off x="710108" y="3824277"/>
              <a:ext cx="2059657" cy="923330"/>
            </a:xfrm>
            <a:prstGeom prst="rect">
              <a:avLst/>
            </a:prstGeom>
            <a:noFill/>
          </p:spPr>
          <p:txBody>
            <a:bodyPr wrap="square" lIns="91440" tIns="45720" rIns="91440" bIns="45720" rtlCol="0" anchor="t">
              <a:spAutoFit/>
            </a:bodyPr>
            <a:lstStyle/>
            <a:p>
              <a:pPr algn="ctr"/>
              <a:r>
                <a:rPr lang="en-US" altLang="ko-KR" dirty="0">
                  <a:solidFill>
                    <a:schemeClr val="bg1">
                      <a:lumMod val="85000"/>
                    </a:schemeClr>
                  </a:solidFill>
                  <a:ea typeface="맑은 고딕"/>
                  <a:cs typeface="Arial"/>
                </a:rPr>
                <a:t>Using Classification model in Machine Learning</a:t>
              </a:r>
              <a:r>
                <a:rPr lang="en-US" altLang="ko-KR" sz="1200" dirty="0">
                  <a:solidFill>
                    <a:schemeClr val="tx1">
                      <a:lumMod val="75000"/>
                      <a:lumOff val="25000"/>
                    </a:schemeClr>
                  </a:solidFill>
                  <a:ea typeface="맑은 고딕"/>
                  <a:cs typeface="Arial"/>
                </a:rPr>
                <a:t>.</a:t>
              </a:r>
              <a:endParaRPr lang="ko-KR" altLang="en-US" sz="1200" dirty="0">
                <a:solidFill>
                  <a:schemeClr val="tx1">
                    <a:lumMod val="75000"/>
                    <a:lumOff val="25000"/>
                  </a:schemeClr>
                </a:solidFill>
                <a:ea typeface="맑은 고딕"/>
                <a:cs typeface="Arial"/>
              </a:endParaRPr>
            </a:p>
          </p:txBody>
        </p:sp>
        <p:sp>
          <p:nvSpPr>
            <p:cNvPr id="38" name="TextBox 37">
              <a:extLst>
                <a:ext uri="{FF2B5EF4-FFF2-40B4-BE49-F238E27FC236}">
                  <a16:creationId xmlns:a16="http://schemas.microsoft.com/office/drawing/2014/main" id="{7944739B-2D3D-4A6E-94BE-582AAFB5A6C6}"/>
                </a:ext>
              </a:extLst>
            </p:cNvPr>
            <p:cNvSpPr txBox="1"/>
            <p:nvPr/>
          </p:nvSpPr>
          <p:spPr>
            <a:xfrm>
              <a:off x="710108" y="3463477"/>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Model</a:t>
              </a:r>
              <a:endParaRPr lang="en-US" altLang="ko-KR" sz="3200" b="1" dirty="0">
                <a:solidFill>
                  <a:schemeClr val="bg1"/>
                </a:solidFill>
                <a:ea typeface="맑은 고딕"/>
                <a:cs typeface="Arial" pitchFamily="34" charset="0"/>
              </a:endParaRPr>
            </a:p>
          </p:txBody>
        </p:sp>
      </p:grpSp>
      <p:grpSp>
        <p:nvGrpSpPr>
          <p:cNvPr id="43" name="Group 42">
            <a:extLst>
              <a:ext uri="{FF2B5EF4-FFF2-40B4-BE49-F238E27FC236}">
                <a16:creationId xmlns:a16="http://schemas.microsoft.com/office/drawing/2014/main" id="{5E5DA581-464E-4F1D-B3C5-67A08C988E73}"/>
              </a:ext>
            </a:extLst>
          </p:cNvPr>
          <p:cNvGrpSpPr/>
          <p:nvPr/>
        </p:nvGrpSpPr>
        <p:grpSpPr>
          <a:xfrm>
            <a:off x="1292068" y="1498019"/>
            <a:ext cx="2561869" cy="1298508"/>
            <a:chOff x="1053059" y="3104043"/>
            <a:chExt cx="2361038" cy="1327262"/>
          </a:xfrm>
        </p:grpSpPr>
        <p:sp>
          <p:nvSpPr>
            <p:cNvPr id="41" name="TextBox 40">
              <a:extLst>
                <a:ext uri="{FF2B5EF4-FFF2-40B4-BE49-F238E27FC236}">
                  <a16:creationId xmlns:a16="http://schemas.microsoft.com/office/drawing/2014/main" id="{031B67EA-2501-4A28-B74F-815EB2DC4E53}"/>
                </a:ext>
              </a:extLst>
            </p:cNvPr>
            <p:cNvSpPr txBox="1"/>
            <p:nvPr/>
          </p:nvSpPr>
          <p:spPr>
            <a:xfrm>
              <a:off x="1156983" y="3507975"/>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맑은 고딕"/>
                  <a:cs typeface="Arial"/>
                </a:rPr>
                <a:t>Using</a:t>
              </a:r>
              <a:r>
                <a:rPr lang="en-US" dirty="0">
                  <a:solidFill>
                    <a:schemeClr val="bg1">
                      <a:lumMod val="85000"/>
                    </a:schemeClr>
                  </a:solidFill>
                  <a:ea typeface="+mn-lt"/>
                  <a:cs typeface="+mn-lt"/>
                </a:rPr>
                <a:t> NumPy and Pandas to start data cleaning</a:t>
              </a:r>
              <a:endParaRPr lang="ko-KR" altLang="en-US" dirty="0">
                <a:solidFill>
                  <a:schemeClr val="bg1">
                    <a:lumMod val="85000"/>
                  </a:schemeClr>
                </a:solidFill>
                <a:ea typeface="맑은 고딕"/>
                <a:cs typeface="Arial"/>
              </a:endParaRPr>
            </a:p>
          </p:txBody>
        </p:sp>
        <p:sp>
          <p:nvSpPr>
            <p:cNvPr id="42" name="TextBox 41">
              <a:extLst>
                <a:ext uri="{FF2B5EF4-FFF2-40B4-BE49-F238E27FC236}">
                  <a16:creationId xmlns:a16="http://schemas.microsoft.com/office/drawing/2014/main" id="{A2C95500-FB87-4401-9DED-42DD3944C234}"/>
                </a:ext>
              </a:extLst>
            </p:cNvPr>
            <p:cNvSpPr txBox="1"/>
            <p:nvPr/>
          </p:nvSpPr>
          <p:spPr>
            <a:xfrm>
              <a:off x="1053059" y="3104043"/>
              <a:ext cx="2361038"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Data Cleaning</a:t>
              </a:r>
              <a:endParaRPr lang="en-US" altLang="ko-KR" sz="2400" b="1" dirty="0" err="1">
                <a:solidFill>
                  <a:schemeClr val="bg1"/>
                </a:solidFill>
                <a:ea typeface="맑은 고딕"/>
                <a:cs typeface="Arial" pitchFamily="34" charset="0"/>
              </a:endParaRPr>
            </a:p>
          </p:txBody>
        </p:sp>
      </p:grpSp>
      <p:grpSp>
        <p:nvGrpSpPr>
          <p:cNvPr id="47" name="Group 46">
            <a:extLst>
              <a:ext uri="{FF2B5EF4-FFF2-40B4-BE49-F238E27FC236}">
                <a16:creationId xmlns:a16="http://schemas.microsoft.com/office/drawing/2014/main" id="{C6ABDDC8-380F-44D5-8E86-FB5C2959A63C}"/>
              </a:ext>
            </a:extLst>
          </p:cNvPr>
          <p:cNvGrpSpPr/>
          <p:nvPr/>
        </p:nvGrpSpPr>
        <p:grpSpPr>
          <a:xfrm>
            <a:off x="6309766" y="620997"/>
            <a:ext cx="3424511" cy="1571678"/>
            <a:chOff x="1046026" y="3175929"/>
            <a:chExt cx="2589672" cy="1586890"/>
          </a:xfrm>
        </p:grpSpPr>
        <p:sp>
          <p:nvSpPr>
            <p:cNvPr id="45" name="TextBox 44">
              <a:extLst>
                <a:ext uri="{FF2B5EF4-FFF2-40B4-BE49-F238E27FC236}">
                  <a16:creationId xmlns:a16="http://schemas.microsoft.com/office/drawing/2014/main" id="{CB5E1AA9-0E53-4BBD-BC75-04E948530C35}"/>
                </a:ext>
              </a:extLst>
            </p:cNvPr>
            <p:cNvSpPr txBox="1"/>
            <p:nvPr/>
          </p:nvSpPr>
          <p:spPr>
            <a:xfrm>
              <a:off x="1046026" y="3839489"/>
              <a:ext cx="2589672"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Using NLP to analyze and process our text data from human language</a:t>
              </a:r>
              <a:endParaRPr lang="en-US" dirty="0">
                <a:solidFill>
                  <a:schemeClr val="bg1">
                    <a:lumMod val="85000"/>
                  </a:schemeClr>
                </a:solidFill>
              </a:endParaRPr>
            </a:p>
          </p:txBody>
        </p:sp>
        <p:sp>
          <p:nvSpPr>
            <p:cNvPr id="46" name="TextBox 45">
              <a:extLst>
                <a:ext uri="{FF2B5EF4-FFF2-40B4-BE49-F238E27FC236}">
                  <a16:creationId xmlns:a16="http://schemas.microsoft.com/office/drawing/2014/main" id="{09BA0FC3-2809-4E79-B89A-E6E7FF9260C6}"/>
                </a:ext>
              </a:extLst>
            </p:cNvPr>
            <p:cNvSpPr txBox="1"/>
            <p:nvPr/>
          </p:nvSpPr>
          <p:spPr>
            <a:xfrm>
              <a:off x="1364832" y="3175929"/>
              <a:ext cx="2059657" cy="714738"/>
            </a:xfrm>
            <a:prstGeom prst="rect">
              <a:avLst/>
            </a:prstGeom>
            <a:noFill/>
          </p:spPr>
          <p:txBody>
            <a:bodyPr wrap="square" lIns="91440" tIns="45720" rIns="91440" bIns="45720" rtlCol="0" anchor="t">
              <a:spAutoFit/>
            </a:bodyPr>
            <a:lstStyle/>
            <a:p>
              <a:pPr algn="just"/>
              <a:r>
                <a:rPr lang="en-US" altLang="ko-KR" sz="2000" b="1" dirty="0">
                  <a:solidFill>
                    <a:schemeClr val="bg1"/>
                  </a:solidFill>
                  <a:ea typeface="맑은 고딕"/>
                  <a:cs typeface="Arial"/>
                </a:rPr>
                <a:t>Naturel Language Processing</a:t>
              </a:r>
              <a:endParaRPr lang="en-US" altLang="ko-KR" sz="2000" b="1" dirty="0">
                <a:solidFill>
                  <a:schemeClr val="bg1"/>
                </a:solidFill>
                <a:ea typeface="맑은 고딕"/>
                <a:cs typeface="Arial" pitchFamily="34" charset="0"/>
              </a:endParaRPr>
            </a:p>
          </p:txBody>
        </p:sp>
      </p:grpSp>
      <p:pic>
        <p:nvPicPr>
          <p:cNvPr id="48" name="Picture 48" descr="Icon&#10;&#10;Description automatically generated">
            <a:extLst>
              <a:ext uri="{FF2B5EF4-FFF2-40B4-BE49-F238E27FC236}">
                <a16:creationId xmlns:a16="http://schemas.microsoft.com/office/drawing/2014/main" id="{72FEA44F-8950-428B-B186-06392F1F4C57}"/>
              </a:ext>
            </a:extLst>
          </p:cNvPr>
          <p:cNvPicPr>
            <a:picLocks noChangeAspect="1"/>
          </p:cNvPicPr>
          <p:nvPr/>
        </p:nvPicPr>
        <p:blipFill>
          <a:blip r:embed="rId2"/>
          <a:stretch>
            <a:fillRect/>
          </a:stretch>
        </p:blipFill>
        <p:spPr>
          <a:xfrm>
            <a:off x="3401683" y="3417247"/>
            <a:ext cx="715993" cy="641734"/>
          </a:xfrm>
          <a:prstGeom prst="rect">
            <a:avLst/>
          </a:prstGeom>
          <a:ln>
            <a:noFill/>
          </a:ln>
          <a:effectLst>
            <a:softEdge rad="112500"/>
          </a:effectLst>
        </p:spPr>
      </p:pic>
      <p:pic>
        <p:nvPicPr>
          <p:cNvPr id="49" name="Picture 49" descr="Icon&#10;&#10;Description automatically generated">
            <a:extLst>
              <a:ext uri="{FF2B5EF4-FFF2-40B4-BE49-F238E27FC236}">
                <a16:creationId xmlns:a16="http://schemas.microsoft.com/office/drawing/2014/main" id="{C963C096-21FF-4E20-9681-749B121C527B}"/>
              </a:ext>
            </a:extLst>
          </p:cNvPr>
          <p:cNvPicPr>
            <a:picLocks noChangeAspect="1"/>
          </p:cNvPicPr>
          <p:nvPr/>
        </p:nvPicPr>
        <p:blipFill>
          <a:blip r:embed="rId3"/>
          <a:stretch>
            <a:fillRect/>
          </a:stretch>
        </p:blipFill>
        <p:spPr>
          <a:xfrm>
            <a:off x="4178061" y="2316889"/>
            <a:ext cx="529088" cy="527696"/>
          </a:xfrm>
          <a:prstGeom prst="rect">
            <a:avLst/>
          </a:prstGeom>
        </p:spPr>
      </p:pic>
      <p:pic>
        <p:nvPicPr>
          <p:cNvPr id="50" name="Picture 50" descr="Icon&#10;&#10;Description automatically generated">
            <a:extLst>
              <a:ext uri="{FF2B5EF4-FFF2-40B4-BE49-F238E27FC236}">
                <a16:creationId xmlns:a16="http://schemas.microsoft.com/office/drawing/2014/main" id="{47FDDEE7-0321-4BCC-A5A0-8BF9E963A2B3}"/>
              </a:ext>
            </a:extLst>
          </p:cNvPr>
          <p:cNvPicPr>
            <a:picLocks noChangeAspect="1"/>
          </p:cNvPicPr>
          <p:nvPr/>
        </p:nvPicPr>
        <p:blipFill>
          <a:blip r:embed="rId4"/>
          <a:stretch>
            <a:fillRect/>
          </a:stretch>
        </p:blipFill>
        <p:spPr>
          <a:xfrm>
            <a:off x="5587042" y="1856115"/>
            <a:ext cx="615352" cy="586599"/>
          </a:xfrm>
          <a:prstGeom prst="rect">
            <a:avLst/>
          </a:prstGeom>
        </p:spPr>
      </p:pic>
      <p:pic>
        <p:nvPicPr>
          <p:cNvPr id="51" name="Picture 51" descr="A picture containing text, vector graphics&#10;&#10;Description automatically generated">
            <a:extLst>
              <a:ext uri="{FF2B5EF4-FFF2-40B4-BE49-F238E27FC236}">
                <a16:creationId xmlns:a16="http://schemas.microsoft.com/office/drawing/2014/main" id="{93CC5673-AEBF-4AAB-A6C8-F37B665E3FB5}"/>
              </a:ext>
            </a:extLst>
          </p:cNvPr>
          <p:cNvPicPr>
            <a:picLocks noChangeAspect="1"/>
          </p:cNvPicPr>
          <p:nvPr/>
        </p:nvPicPr>
        <p:blipFill>
          <a:blip r:embed="rId5"/>
          <a:stretch>
            <a:fillRect/>
          </a:stretch>
        </p:blipFill>
        <p:spPr>
          <a:xfrm>
            <a:off x="6860874" y="2583612"/>
            <a:ext cx="655609" cy="669985"/>
          </a:xfrm>
          <a:prstGeom prst="rect">
            <a:avLst/>
          </a:prstGeom>
          <a:ln>
            <a:noFill/>
          </a:ln>
          <a:effectLst>
            <a:softEdge rad="112500"/>
          </a:effectLst>
        </p:spPr>
      </p:pic>
      <p:pic>
        <p:nvPicPr>
          <p:cNvPr id="52" name="Picture 52" descr="Icon&#10;&#10;Description automatically generated">
            <a:extLst>
              <a:ext uri="{FF2B5EF4-FFF2-40B4-BE49-F238E27FC236}">
                <a16:creationId xmlns:a16="http://schemas.microsoft.com/office/drawing/2014/main" id="{DEF77ACB-D2F2-45CC-95D3-3D96DE396A36}"/>
              </a:ext>
            </a:extLst>
          </p:cNvPr>
          <p:cNvPicPr>
            <a:picLocks noChangeAspect="1"/>
          </p:cNvPicPr>
          <p:nvPr/>
        </p:nvPicPr>
        <p:blipFill>
          <a:blip r:embed="rId6"/>
          <a:stretch>
            <a:fillRect/>
          </a:stretch>
        </p:blipFill>
        <p:spPr>
          <a:xfrm>
            <a:off x="7614247" y="4006836"/>
            <a:ext cx="644107" cy="583989"/>
          </a:xfrm>
          <a:prstGeom prst="rect">
            <a:avLst/>
          </a:prstGeom>
          <a:ln>
            <a:noFill/>
          </a:ln>
          <a:effectLst>
            <a:softEdge rad="112500"/>
          </a:effectLst>
        </p:spPr>
      </p:pic>
      <p:sp>
        <p:nvSpPr>
          <p:cNvPr id="9" name="Rectangle: Rounded Corners 8">
            <a:extLst>
              <a:ext uri="{FF2B5EF4-FFF2-40B4-BE49-F238E27FC236}">
                <a16:creationId xmlns:a16="http://schemas.microsoft.com/office/drawing/2014/main" id="{8654A7D1-A1A1-40CE-BE42-50E72FA3B52C}"/>
              </a:ext>
            </a:extLst>
          </p:cNvPr>
          <p:cNvSpPr/>
          <p:nvPr/>
        </p:nvSpPr>
        <p:spPr>
          <a:xfrm>
            <a:off x="563592" y="311990"/>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a:solidFill>
                  <a:schemeClr val="tx1"/>
                </a:solidFill>
                <a:ea typeface="+mn-lt"/>
                <a:cs typeface="+mn-lt"/>
              </a:rPr>
              <a:t>Methodology</a:t>
            </a:r>
            <a:endParaRPr lang="en-US" sz="3600" dirty="0">
              <a:solidFill>
                <a:schemeClr val="tx1"/>
              </a:solidFill>
            </a:endParaRPr>
          </a:p>
        </p:txBody>
      </p:sp>
    </p:spTree>
    <p:extLst>
      <p:ext uri="{BB962C8B-B14F-4D97-AF65-F5344CB8AC3E}">
        <p14:creationId xmlns:p14="http://schemas.microsoft.com/office/powerpoint/2010/main" val="3783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77E77E9-7A7D-4F14-8893-92F18A72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321" y="1981609"/>
            <a:ext cx="8231475" cy="3531405"/>
          </a:xfrm>
          <a:prstGeom prst="rect">
            <a:avLst/>
          </a:prstGeom>
        </p:spPr>
      </p:pic>
      <p:sp>
        <p:nvSpPr>
          <p:cNvPr id="38" name="Rectangle 37">
            <a:extLst>
              <a:ext uri="{FF2B5EF4-FFF2-40B4-BE49-F238E27FC236}">
                <a16:creationId xmlns:a16="http://schemas.microsoft.com/office/drawing/2014/main" id="{11C051E3-7D7E-4EC1-B611-8A0FDF9A4488}"/>
              </a:ext>
            </a:extLst>
          </p:cNvPr>
          <p:cNvSpPr/>
          <p:nvPr/>
        </p:nvSpPr>
        <p:spPr>
          <a:xfrm flipV="1">
            <a:off x="1360557" y="3652210"/>
            <a:ext cx="2646219" cy="193516"/>
          </a:xfrm>
          <a:prstGeom prst="rect">
            <a:avLst/>
          </a:prstGeom>
          <a:solidFill>
            <a:srgbClr val="565874"/>
          </a:solidFill>
          <a:ln>
            <a:solidFill>
              <a:srgbClr val="565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BFB4"/>
              </a:solidFill>
            </a:endParaRPr>
          </a:p>
        </p:txBody>
      </p:sp>
      <p:sp>
        <p:nvSpPr>
          <p:cNvPr id="6" name="제목 3">
            <a:extLst>
              <a:ext uri="{FF2B5EF4-FFF2-40B4-BE49-F238E27FC236}">
                <a16:creationId xmlns:a16="http://schemas.microsoft.com/office/drawing/2014/main" id="{0C7B140C-4A13-4136-AB20-68851F665BEA}"/>
              </a:ext>
            </a:extLst>
          </p:cNvPr>
          <p:cNvSpPr txBox="1">
            <a:spLocks/>
          </p:cNvSpPr>
          <p:nvPr/>
        </p:nvSpPr>
        <p:spPr>
          <a:xfrm>
            <a:off x="6309210" y="1474867"/>
            <a:ext cx="4810171" cy="626076"/>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domains of study most in demand</a:t>
            </a:r>
          </a:p>
          <a:p>
            <a:pPr algn="just"/>
            <a:endParaRPr lang="ko-KR" altLang="en-US" sz="2800" dirty="0"/>
          </a:p>
        </p:txBody>
      </p:sp>
      <p:grpSp>
        <p:nvGrpSpPr>
          <p:cNvPr id="31" name="Group 30">
            <a:extLst>
              <a:ext uri="{FF2B5EF4-FFF2-40B4-BE49-F238E27FC236}">
                <a16:creationId xmlns:a16="http://schemas.microsoft.com/office/drawing/2014/main" id="{D33E3C65-0D1F-4E50-9243-D85790F734E7}"/>
              </a:ext>
            </a:extLst>
          </p:cNvPr>
          <p:cNvGrpSpPr/>
          <p:nvPr/>
        </p:nvGrpSpPr>
        <p:grpSpPr>
          <a:xfrm rot="5400000">
            <a:off x="481569" y="2090227"/>
            <a:ext cx="1377485" cy="1377484"/>
            <a:chOff x="683568" y="2000250"/>
            <a:chExt cx="1858067" cy="1858067"/>
          </a:xfrm>
        </p:grpSpPr>
        <p:grpSp>
          <p:nvGrpSpPr>
            <p:cNvPr id="32" name="Group 31">
              <a:extLst>
                <a:ext uri="{FF2B5EF4-FFF2-40B4-BE49-F238E27FC236}">
                  <a16:creationId xmlns:a16="http://schemas.microsoft.com/office/drawing/2014/main" id="{BFA91DBD-1F92-45FC-9618-AD73336613C6}"/>
                </a:ext>
              </a:extLst>
            </p:cNvPr>
            <p:cNvGrpSpPr/>
            <p:nvPr/>
          </p:nvGrpSpPr>
          <p:grpSpPr>
            <a:xfrm>
              <a:off x="892673" y="2209355"/>
              <a:ext cx="1439856" cy="1439856"/>
              <a:chOff x="899592" y="1935673"/>
              <a:chExt cx="1216999" cy="1216999"/>
            </a:xfrm>
          </p:grpSpPr>
          <p:sp>
            <p:nvSpPr>
              <p:cNvPr id="35" name="Oval 34">
                <a:extLst>
                  <a:ext uri="{FF2B5EF4-FFF2-40B4-BE49-F238E27FC236}">
                    <a16:creationId xmlns:a16="http://schemas.microsoft.com/office/drawing/2014/main" id="{198649AD-D996-4A3E-9107-148DB740045D}"/>
                  </a:ext>
                </a:extLst>
              </p:cNvPr>
              <p:cNvSpPr/>
              <p:nvPr/>
            </p:nvSpPr>
            <p:spPr>
              <a:xfrm>
                <a:off x="899592" y="1935673"/>
                <a:ext cx="1216999" cy="1216999"/>
              </a:xfrm>
              <a:prstGeom prst="ellipse">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F14A8D4D-0728-451E-A6E5-BB55578C7634}"/>
                  </a:ext>
                </a:extLst>
              </p:cNvPr>
              <p:cNvSpPr/>
              <p:nvPr/>
            </p:nvSpPr>
            <p:spPr>
              <a:xfrm>
                <a:off x="999394" y="2035475"/>
                <a:ext cx="1017395" cy="1017395"/>
              </a:xfrm>
              <a:prstGeom prst="ellipse">
                <a:avLst/>
              </a:prstGeom>
              <a:solidFill>
                <a:schemeClr val="tx1">
                  <a:lumMod val="65000"/>
                  <a:lumOff val="3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3" name="Pie 37">
              <a:extLst>
                <a:ext uri="{FF2B5EF4-FFF2-40B4-BE49-F238E27FC236}">
                  <a16:creationId xmlns:a16="http://schemas.microsoft.com/office/drawing/2014/main" id="{7EE7FFE6-878B-48E5-8F58-D5C19083965A}"/>
                </a:ext>
              </a:extLst>
            </p:cNvPr>
            <p:cNvSpPr/>
            <p:nvPr/>
          </p:nvSpPr>
          <p:spPr>
            <a:xfrm>
              <a:off x="683568" y="2000250"/>
              <a:ext cx="1858067" cy="1858067"/>
            </a:xfrm>
            <a:prstGeom prst="pie">
              <a:avLst>
                <a:gd name="adj1" fmla="val 19058730"/>
                <a:gd name="adj2" fmla="val 16200000"/>
              </a:avLst>
            </a:prstGeom>
            <a:solidFill>
              <a:schemeClr val="tx1">
                <a:lumMod val="65000"/>
                <a:lumOff val="35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TextBox 33">
              <a:extLst>
                <a:ext uri="{FF2B5EF4-FFF2-40B4-BE49-F238E27FC236}">
                  <a16:creationId xmlns:a16="http://schemas.microsoft.com/office/drawing/2014/main" id="{7E8ACEC4-219A-4023-8D4B-70199E2D4A1A}"/>
                </a:ext>
              </a:extLst>
            </p:cNvPr>
            <p:cNvSpPr txBox="1"/>
            <p:nvPr/>
          </p:nvSpPr>
          <p:spPr>
            <a:xfrm rot="16200000">
              <a:off x="704199" y="2575200"/>
              <a:ext cx="1439857" cy="705763"/>
            </a:xfrm>
            <a:prstGeom prst="rect">
              <a:avLst/>
            </a:prstGeom>
            <a:solidFill>
              <a:schemeClr val="tx1">
                <a:lumMod val="65000"/>
                <a:lumOff val="35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69%</a:t>
              </a:r>
              <a:endParaRPr lang="ko-KR" altLang="en-US" sz="2800" b="1" dirty="0">
                <a:latin typeface="Calibri"/>
                <a:ea typeface="맑은 고딕"/>
                <a:cs typeface="Calibri"/>
              </a:endParaRPr>
            </a:p>
          </p:txBody>
        </p:sp>
      </p:grpSp>
      <p:sp>
        <p:nvSpPr>
          <p:cNvPr id="30" name="Rounded Rectangle 41">
            <a:extLst>
              <a:ext uri="{FF2B5EF4-FFF2-40B4-BE49-F238E27FC236}">
                <a16:creationId xmlns:a16="http://schemas.microsoft.com/office/drawing/2014/main" id="{09B922A4-7C38-4DA3-9987-521D5259E30D}"/>
              </a:ext>
            </a:extLst>
          </p:cNvPr>
          <p:cNvSpPr/>
          <p:nvPr/>
        </p:nvSpPr>
        <p:spPr>
          <a:xfrm>
            <a:off x="310620" y="2783638"/>
            <a:ext cx="4551281" cy="2067834"/>
          </a:xfrm>
          <a:prstGeom prst="roundRect">
            <a:avLst>
              <a:gd name="adj" fmla="val 50000"/>
            </a:avLst>
          </a:prstGeom>
          <a:solidFill>
            <a:schemeClr val="tx1">
              <a:lumMod val="65000"/>
              <a:lumOff val="3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700" dirty="0">
              <a:solidFill>
                <a:schemeClr val="tx1"/>
              </a:solidFill>
            </a:endParaRPr>
          </a:p>
          <a:p>
            <a:pPr algn="just"/>
            <a:endParaRPr lang="en-US" altLang="ko-KR" sz="2700" dirty="0">
              <a:solidFill>
                <a:schemeClr val="tx1"/>
              </a:solidFill>
            </a:endParaRPr>
          </a:p>
          <a:p>
            <a:pPr algn="just"/>
            <a:r>
              <a:rPr lang="en-US" altLang="ko-KR" sz="2400" dirty="0">
                <a:solidFill>
                  <a:schemeClr val="tx1"/>
                </a:solidFill>
              </a:rPr>
              <a:t>The percentage of the most requested domains is 69%. </a:t>
            </a:r>
          </a:p>
          <a:p>
            <a:pPr algn="ctr"/>
            <a:endParaRPr lang="en-US" altLang="ko-KR" sz="2700" dirty="0">
              <a:solidFill>
                <a:schemeClr val="tx1"/>
              </a:solidFill>
            </a:endParaRPr>
          </a:p>
        </p:txBody>
      </p:sp>
      <p:sp>
        <p:nvSpPr>
          <p:cNvPr id="2" name="Rectangle: Rounded Corners 1">
            <a:extLst>
              <a:ext uri="{FF2B5EF4-FFF2-40B4-BE49-F238E27FC236}">
                <a16:creationId xmlns:a16="http://schemas.microsoft.com/office/drawing/2014/main" id="{CB76E83E-CC7F-4CFB-8CF3-C5A9574374AC}"/>
              </a:ext>
            </a:extLst>
          </p:cNvPr>
          <p:cNvSpPr/>
          <p:nvPr/>
        </p:nvSpPr>
        <p:spPr>
          <a:xfrm>
            <a:off x="520460" y="455764"/>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spTree>
    <p:extLst>
      <p:ext uri="{BB962C8B-B14F-4D97-AF65-F5344CB8AC3E}">
        <p14:creationId xmlns:p14="http://schemas.microsoft.com/office/powerpoint/2010/main" val="18603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2DD7CF2-F75B-459D-AF42-2C2F13EA1B28}"/>
              </a:ext>
            </a:extLst>
          </p:cNvPr>
          <p:cNvGrpSpPr/>
          <p:nvPr/>
        </p:nvGrpSpPr>
        <p:grpSpPr>
          <a:xfrm rot="5400000">
            <a:off x="516228" y="1922799"/>
            <a:ext cx="1377485" cy="1377485"/>
            <a:chOff x="683568" y="2000250"/>
            <a:chExt cx="1858067" cy="1858067"/>
          </a:xfrm>
        </p:grpSpPr>
        <p:grpSp>
          <p:nvGrpSpPr>
            <p:cNvPr id="22" name="Group 21">
              <a:extLst>
                <a:ext uri="{FF2B5EF4-FFF2-40B4-BE49-F238E27FC236}">
                  <a16:creationId xmlns:a16="http://schemas.microsoft.com/office/drawing/2014/main" id="{5C675F5E-08F6-4992-B311-554935D7ADC7}"/>
                </a:ext>
              </a:extLst>
            </p:cNvPr>
            <p:cNvGrpSpPr/>
            <p:nvPr/>
          </p:nvGrpSpPr>
          <p:grpSpPr>
            <a:xfrm>
              <a:off x="892673" y="2209355"/>
              <a:ext cx="1439856" cy="1439856"/>
              <a:chOff x="899592" y="1935673"/>
              <a:chExt cx="1216999" cy="1216999"/>
            </a:xfrm>
          </p:grpSpPr>
          <p:sp>
            <p:nvSpPr>
              <p:cNvPr id="25" name="Oval 24">
                <a:extLst>
                  <a:ext uri="{FF2B5EF4-FFF2-40B4-BE49-F238E27FC236}">
                    <a16:creationId xmlns:a16="http://schemas.microsoft.com/office/drawing/2014/main" id="{92AAEECC-2891-46FC-809D-62C445A17FCA}"/>
                  </a:ext>
                </a:extLst>
              </p:cNvPr>
              <p:cNvSpPr/>
              <p:nvPr/>
            </p:nvSpPr>
            <p:spPr>
              <a:xfrm>
                <a:off x="899592" y="1935673"/>
                <a:ext cx="1216999" cy="1216999"/>
              </a:xfrm>
              <a:prstGeom prst="ellipse">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E8607B4F-81E0-4A77-AC55-E67279089813}"/>
                  </a:ext>
                </a:extLst>
              </p:cNvPr>
              <p:cNvSpPr/>
              <p:nvPr/>
            </p:nvSpPr>
            <p:spPr>
              <a:xfrm>
                <a:off x="999394" y="2035475"/>
                <a:ext cx="1017395" cy="1017395"/>
              </a:xfrm>
              <a:prstGeom prst="ellipse">
                <a:avLst/>
              </a:prstGeom>
              <a:solidFill>
                <a:schemeClr val="tx1">
                  <a:lumMod val="65000"/>
                  <a:lumOff val="3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3" name="Pie 8">
              <a:extLst>
                <a:ext uri="{FF2B5EF4-FFF2-40B4-BE49-F238E27FC236}">
                  <a16:creationId xmlns:a16="http://schemas.microsoft.com/office/drawing/2014/main" id="{4481BDD5-7497-4029-B7CD-3A35B4D4A870}"/>
                </a:ext>
              </a:extLst>
            </p:cNvPr>
            <p:cNvSpPr/>
            <p:nvPr/>
          </p:nvSpPr>
          <p:spPr>
            <a:xfrm>
              <a:off x="683568" y="2000250"/>
              <a:ext cx="1858067" cy="1858067"/>
            </a:xfrm>
            <a:prstGeom prst="pie">
              <a:avLst/>
            </a:prstGeom>
            <a:solidFill>
              <a:schemeClr val="tx1">
                <a:lumMod val="65000"/>
                <a:lumOff val="35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DE0E3635-6A82-414F-B0ED-C5E94484E413}"/>
                </a:ext>
              </a:extLst>
            </p:cNvPr>
            <p:cNvSpPr txBox="1"/>
            <p:nvPr/>
          </p:nvSpPr>
          <p:spPr>
            <a:xfrm rot="16200000">
              <a:off x="704199" y="2575200"/>
              <a:ext cx="1439856" cy="705763"/>
            </a:xfrm>
            <a:prstGeom prst="rect">
              <a:avLst/>
            </a:prstGeom>
            <a:solidFill>
              <a:schemeClr val="tx1">
                <a:lumMod val="65000"/>
                <a:lumOff val="35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51%</a:t>
              </a:r>
              <a:endParaRPr lang="ko-KR" altLang="en-US" sz="2000" b="1" dirty="0">
                <a:latin typeface="Calibri"/>
                <a:ea typeface="맑은 고딕"/>
                <a:cs typeface="Calibri"/>
              </a:endParaRPr>
            </a:p>
          </p:txBody>
        </p:sp>
      </p:grpSp>
      <p:sp>
        <p:nvSpPr>
          <p:cNvPr id="6" name="제목 3">
            <a:extLst>
              <a:ext uri="{FF2B5EF4-FFF2-40B4-BE49-F238E27FC236}">
                <a16:creationId xmlns:a16="http://schemas.microsoft.com/office/drawing/2014/main" id="{0C7B140C-4A13-4136-AB20-68851F665BEA}"/>
              </a:ext>
            </a:extLst>
          </p:cNvPr>
          <p:cNvSpPr txBox="1">
            <a:spLocks/>
          </p:cNvSpPr>
          <p:nvPr/>
        </p:nvSpPr>
        <p:spPr>
          <a:xfrm>
            <a:off x="5732565" y="1135810"/>
            <a:ext cx="4810171" cy="9280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Specializations most in demand</a:t>
            </a:r>
          </a:p>
          <a:p>
            <a:pPr algn="just"/>
            <a:endParaRPr lang="ko-KR" altLang="en-US" sz="2800" dirty="0"/>
          </a:p>
        </p:txBody>
      </p:sp>
      <p:pic>
        <p:nvPicPr>
          <p:cNvPr id="3" name="Picture 2">
            <a:extLst>
              <a:ext uri="{FF2B5EF4-FFF2-40B4-BE49-F238E27FC236}">
                <a16:creationId xmlns:a16="http://schemas.microsoft.com/office/drawing/2014/main" id="{1443238E-DB5A-4664-AA13-F39A26DD0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000" y="1881244"/>
            <a:ext cx="7304164" cy="3531405"/>
          </a:xfrm>
          <a:prstGeom prst="rect">
            <a:avLst/>
          </a:prstGeom>
        </p:spPr>
      </p:pic>
      <p:sp>
        <p:nvSpPr>
          <p:cNvPr id="20" name="Rounded Rectangle 1">
            <a:extLst>
              <a:ext uri="{FF2B5EF4-FFF2-40B4-BE49-F238E27FC236}">
                <a16:creationId xmlns:a16="http://schemas.microsoft.com/office/drawing/2014/main" id="{EC30AA28-13A1-4231-922C-0DBCEE587123}"/>
              </a:ext>
            </a:extLst>
          </p:cNvPr>
          <p:cNvSpPr/>
          <p:nvPr/>
        </p:nvSpPr>
        <p:spPr>
          <a:xfrm>
            <a:off x="404487" y="2569071"/>
            <a:ext cx="4184071" cy="1509224"/>
          </a:xfrm>
          <a:prstGeom prst="roundRect">
            <a:avLst>
              <a:gd name="adj" fmla="val 44503"/>
            </a:avLst>
          </a:prstGeom>
          <a:solidFill>
            <a:schemeClr val="tx1">
              <a:lumMod val="65000"/>
              <a:lumOff val="3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200" dirty="0">
              <a:solidFill>
                <a:schemeClr val="tx1"/>
              </a:solidFill>
              <a:ea typeface="맑은 고딕"/>
            </a:endParaRPr>
          </a:p>
          <a:p>
            <a:pPr algn="ctr"/>
            <a:r>
              <a:rPr lang="en-US" altLang="ko-KR" sz="2200" dirty="0">
                <a:ea typeface="맑은 고딕"/>
              </a:rPr>
              <a:t>These</a:t>
            </a:r>
            <a:r>
              <a:rPr lang="ko-KR" altLang="en-US" sz="2200" dirty="0">
                <a:ea typeface="맑은 고딕"/>
              </a:rPr>
              <a:t> </a:t>
            </a:r>
            <a:r>
              <a:rPr lang="en-US" sz="2200" dirty="0"/>
              <a:t>specializations</a:t>
            </a:r>
            <a:r>
              <a:rPr lang="ko-KR" altLang="en-US" sz="2200" dirty="0">
                <a:ea typeface="맑은 고딕"/>
              </a:rPr>
              <a:t> </a:t>
            </a:r>
            <a:r>
              <a:rPr lang="en-US" altLang="ko-KR" sz="2200" dirty="0">
                <a:ea typeface="맑은 고딕"/>
              </a:rPr>
              <a:t>represent</a:t>
            </a:r>
            <a:r>
              <a:rPr lang="ko-KR" altLang="en-US" sz="2200" dirty="0">
                <a:ea typeface="맑은 고딕"/>
              </a:rPr>
              <a:t> 51</a:t>
            </a:r>
            <a:r>
              <a:rPr lang="en-US" sz="2200" dirty="0"/>
              <a:t>% of</a:t>
            </a:r>
            <a:r>
              <a:rPr lang="ko-KR" altLang="en-US" sz="2200" dirty="0">
                <a:ea typeface="맑은 고딕"/>
              </a:rPr>
              <a:t> </a:t>
            </a:r>
            <a:r>
              <a:rPr lang="ko-KR" altLang="en-US" sz="2200" err="1">
                <a:ea typeface="맑은 고딕"/>
              </a:rPr>
              <a:t>t</a:t>
            </a:r>
            <a:r>
              <a:rPr lang="en-US" sz="2200" dirty="0"/>
              <a:t>he</a:t>
            </a:r>
            <a:r>
              <a:rPr lang="ko-KR" altLang="en-US" sz="2200" dirty="0">
                <a:ea typeface="맑은 고딕"/>
              </a:rPr>
              <a:t> </a:t>
            </a:r>
            <a:r>
              <a:rPr lang="en-US" altLang="ko-KR" sz="2200" dirty="0">
                <a:ea typeface="맑은 고딕"/>
              </a:rPr>
              <a:t>most</a:t>
            </a:r>
            <a:r>
              <a:rPr lang="ko-KR" altLang="en-US" sz="2200" dirty="0">
                <a:ea typeface="맑은 고딕"/>
              </a:rPr>
              <a:t> </a:t>
            </a:r>
            <a:r>
              <a:rPr lang="en-US" altLang="ko-KR" sz="2200" dirty="0">
                <a:ea typeface="맑은 고딕"/>
              </a:rPr>
              <a:t>requested</a:t>
            </a:r>
            <a:endParaRPr lang="ko-KR" altLang="en-US" sz="2200" dirty="0">
              <a:ea typeface="맑은 고딕"/>
            </a:endParaRPr>
          </a:p>
        </p:txBody>
      </p:sp>
      <p:sp>
        <p:nvSpPr>
          <p:cNvPr id="2" name="Rectangle: Rounded Corners 1">
            <a:extLst>
              <a:ext uri="{FF2B5EF4-FFF2-40B4-BE49-F238E27FC236}">
                <a16:creationId xmlns:a16="http://schemas.microsoft.com/office/drawing/2014/main" id="{E5B311AA-6F77-490D-AA2B-D8F800A6CA36}"/>
              </a:ext>
            </a:extLst>
          </p:cNvPr>
          <p:cNvSpPr/>
          <p:nvPr/>
        </p:nvSpPr>
        <p:spPr>
          <a:xfrm>
            <a:off x="520460" y="455764"/>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4" name="Picture 4" descr="Icon&#10;&#10;Description automatically generated">
            <a:extLst>
              <a:ext uri="{FF2B5EF4-FFF2-40B4-BE49-F238E27FC236}">
                <a16:creationId xmlns:a16="http://schemas.microsoft.com/office/drawing/2014/main" id="{5B4D0F45-E129-4A9B-8B19-C07E9F22BC62}"/>
              </a:ext>
            </a:extLst>
          </p:cNvPr>
          <p:cNvPicPr>
            <a:picLocks noChangeAspect="1"/>
          </p:cNvPicPr>
          <p:nvPr/>
        </p:nvPicPr>
        <p:blipFill>
          <a:blip r:embed="rId3"/>
          <a:stretch>
            <a:fillRect/>
          </a:stretch>
        </p:blipFill>
        <p:spPr>
          <a:xfrm>
            <a:off x="1201948" y="4329022"/>
            <a:ext cx="2872596" cy="2283126"/>
          </a:xfrm>
          <a:prstGeom prst="rect">
            <a:avLst/>
          </a:prstGeom>
        </p:spPr>
      </p:pic>
    </p:spTree>
    <p:extLst>
      <p:ext uri="{BB962C8B-B14F-4D97-AF65-F5344CB8AC3E}">
        <p14:creationId xmlns:p14="http://schemas.microsoft.com/office/powerpoint/2010/main" val="272453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18185" y="1595298"/>
            <a:ext cx="5629207" cy="724247"/>
          </a:xfrm>
        </p:spPr>
        <p:txBody>
          <a:bodyPr>
            <a:normAutofit/>
          </a:bodyPr>
          <a:lstStyle/>
          <a:p>
            <a:r>
              <a:rPr lang="en-US" sz="2400" dirty="0">
                <a:solidFill>
                  <a:schemeClr val="bg1"/>
                </a:solidFill>
                <a:cs typeface="Arial"/>
              </a:rPr>
              <a:t>Indeterminate job per month</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7BB7AE77-1180-4365-91BC-1D5D1515E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579" y="2313709"/>
            <a:ext cx="6079166" cy="3865418"/>
          </a:xfrm>
          <a:prstGeom prst="rect">
            <a:avLst/>
          </a:prstGeom>
        </p:spPr>
      </p:pic>
      <p:sp>
        <p:nvSpPr>
          <p:cNvPr id="5" name="Rectangle: Rounded Corners 4">
            <a:extLst>
              <a:ext uri="{FF2B5EF4-FFF2-40B4-BE49-F238E27FC236}">
                <a16:creationId xmlns:a16="http://schemas.microsoft.com/office/drawing/2014/main" id="{935932E5-6259-44E3-A022-3477AC4B26F7}"/>
              </a:ext>
            </a:extLst>
          </p:cNvPr>
          <p:cNvSpPr/>
          <p:nvPr/>
        </p:nvSpPr>
        <p:spPr>
          <a:xfrm>
            <a:off x="534951" y="1880296"/>
            <a:ext cx="4391890" cy="257354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rPr>
              <a:t>Here we made a ranking for the jobs determined over a period of time and those not determined. We have done a chi-square test to see if there is a significant difference. The month of December gives a lot more determined time jobs and in June the non determined ones.</a:t>
            </a:r>
          </a:p>
        </p:txBody>
      </p:sp>
      <p:sp>
        <p:nvSpPr>
          <p:cNvPr id="6" name="Rectangle: Rounded Corners 5">
            <a:extLst>
              <a:ext uri="{FF2B5EF4-FFF2-40B4-BE49-F238E27FC236}">
                <a16:creationId xmlns:a16="http://schemas.microsoft.com/office/drawing/2014/main" id="{622AC0EF-6BC8-45B1-AB68-306F33F0FB5B}"/>
              </a:ext>
            </a:extLst>
          </p:cNvPr>
          <p:cNvSpPr/>
          <p:nvPr/>
        </p:nvSpPr>
        <p:spPr>
          <a:xfrm>
            <a:off x="721743" y="455764"/>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10" name="Picture 10" descr="Icon&#10;&#10;Description automatically generated">
            <a:extLst>
              <a:ext uri="{FF2B5EF4-FFF2-40B4-BE49-F238E27FC236}">
                <a16:creationId xmlns:a16="http://schemas.microsoft.com/office/drawing/2014/main" id="{D5C54CE9-384A-47B5-B057-352C6F2D4112}"/>
              </a:ext>
            </a:extLst>
          </p:cNvPr>
          <p:cNvPicPr>
            <a:picLocks noChangeAspect="1"/>
          </p:cNvPicPr>
          <p:nvPr/>
        </p:nvPicPr>
        <p:blipFill>
          <a:blip r:embed="rId3"/>
          <a:stretch>
            <a:fillRect/>
          </a:stretch>
        </p:blipFill>
        <p:spPr>
          <a:xfrm>
            <a:off x="1230702" y="4460780"/>
            <a:ext cx="2743200" cy="2077119"/>
          </a:xfrm>
          <a:prstGeom prst="rect">
            <a:avLst/>
          </a:prstGeom>
        </p:spPr>
      </p:pic>
    </p:spTree>
    <p:extLst>
      <p:ext uri="{BB962C8B-B14F-4D97-AF65-F5344CB8AC3E}">
        <p14:creationId xmlns:p14="http://schemas.microsoft.com/office/powerpoint/2010/main" val="353196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79057" y="1081487"/>
            <a:ext cx="5538642" cy="724247"/>
          </a:xfrm>
        </p:spPr>
        <p:txBody>
          <a:bodyPr>
            <a:normAutofit fontScale="47500" lnSpcReduction="20000"/>
          </a:bodyPr>
          <a:lstStyle/>
          <a:p>
            <a:r>
              <a:rPr lang="en-US" dirty="0">
                <a:solidFill>
                  <a:schemeClr val="bg1"/>
                </a:solidFill>
                <a:cs typeface="Arial"/>
              </a:rPr>
              <a:t>Indeterminate Job per department</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pic>
        <p:nvPicPr>
          <p:cNvPr id="5" name="Picture 4">
            <a:extLst>
              <a:ext uri="{FF2B5EF4-FFF2-40B4-BE49-F238E27FC236}">
                <a16:creationId xmlns:a16="http://schemas.microsoft.com/office/drawing/2014/main" id="{9441BE01-8FB0-4B34-8D94-C6CEA8223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865" y="1756849"/>
            <a:ext cx="5745635" cy="4015789"/>
          </a:xfrm>
          <a:prstGeom prst="rect">
            <a:avLst/>
          </a:prstGeom>
          <a:solidFill>
            <a:schemeClr val="tx2">
              <a:lumMod val="20000"/>
              <a:lumOff val="80000"/>
            </a:schemeClr>
          </a:solidFill>
        </p:spPr>
      </p:pic>
      <p:sp>
        <p:nvSpPr>
          <p:cNvPr id="3" name="Rectangle: Rounded Corners 2">
            <a:extLst>
              <a:ext uri="{FF2B5EF4-FFF2-40B4-BE49-F238E27FC236}">
                <a16:creationId xmlns:a16="http://schemas.microsoft.com/office/drawing/2014/main" id="{325E334A-7674-4A99-975E-DBA794E7FBF5}"/>
              </a:ext>
            </a:extLst>
          </p:cNvPr>
          <p:cNvSpPr/>
          <p:nvPr/>
        </p:nvSpPr>
        <p:spPr>
          <a:xfrm>
            <a:off x="510934" y="1824675"/>
            <a:ext cx="4842736" cy="210709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r>
              <a:rPr lang="en-US" sz="2000" dirty="0"/>
              <a:t>This is a ranking by department. we have a significant difference. The western department offers more full time work. The other department is not mentioned</a:t>
            </a:r>
            <a:r>
              <a:rPr lang="en-US" dirty="0"/>
              <a:t>.</a:t>
            </a:r>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7E95F670-8957-460D-AAAE-8873B568149A}"/>
              </a:ext>
            </a:extLst>
          </p:cNvPr>
          <p:cNvSpPr/>
          <p:nvPr/>
        </p:nvSpPr>
        <p:spPr>
          <a:xfrm>
            <a:off x="721743" y="455764"/>
            <a:ext cx="3752488" cy="920150"/>
          </a:xfrm>
          <a:prstGeom prst="round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Results</a:t>
            </a:r>
          </a:p>
        </p:txBody>
      </p:sp>
      <p:pic>
        <p:nvPicPr>
          <p:cNvPr id="6" name="Picture 7">
            <a:extLst>
              <a:ext uri="{FF2B5EF4-FFF2-40B4-BE49-F238E27FC236}">
                <a16:creationId xmlns:a16="http://schemas.microsoft.com/office/drawing/2014/main" id="{6DDFB13B-A5C0-4F9C-B48F-2A71DC9A89DF}"/>
              </a:ext>
            </a:extLst>
          </p:cNvPr>
          <p:cNvPicPr>
            <a:picLocks noChangeAspect="1"/>
          </p:cNvPicPr>
          <p:nvPr/>
        </p:nvPicPr>
        <p:blipFill>
          <a:blip r:embed="rId3"/>
          <a:stretch>
            <a:fillRect/>
          </a:stretch>
        </p:blipFill>
        <p:spPr>
          <a:xfrm>
            <a:off x="1015041" y="3998343"/>
            <a:ext cx="3533954" cy="2398144"/>
          </a:xfrm>
          <a:prstGeom prst="rect">
            <a:avLst/>
          </a:prstGeom>
        </p:spPr>
      </p:pic>
    </p:spTree>
    <p:extLst>
      <p:ext uri="{BB962C8B-B14F-4D97-AF65-F5344CB8AC3E}">
        <p14:creationId xmlns:p14="http://schemas.microsoft.com/office/powerpoint/2010/main" val="24878968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4161</Words>
  <Application>Microsoft Office PowerPoint</Application>
  <PresentationFormat>Widescreen</PresentationFormat>
  <Paragraphs>622</Paragraphs>
  <Slides>19</Slides>
  <Notes>0</Notes>
  <HiddenSlides>0</HiddenSlides>
  <MMClips>0</MMClips>
  <ScaleCrop>false</ScaleCrop>
  <HeadingPairs>
    <vt:vector size="4" baseType="variant">
      <vt:variant>
        <vt:lpstr>Theme</vt:lpstr>
      </vt:variant>
      <vt:variant>
        <vt:i4>4</vt:i4>
      </vt:variant>
      <vt:variant>
        <vt:lpstr>Slide Titles</vt:lpstr>
      </vt:variant>
      <vt:variant>
        <vt:i4>19</vt:i4>
      </vt:variant>
    </vt:vector>
  </HeadingPairs>
  <TitlesOfParts>
    <vt:vector size="23" baseType="lpstr">
      <vt:lpstr>View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Elzina Cherubin</cp:lastModifiedBy>
  <cp:revision>1566</cp:revision>
  <dcterms:created xsi:type="dcterms:W3CDTF">2018-04-24T17:14:44Z</dcterms:created>
  <dcterms:modified xsi:type="dcterms:W3CDTF">2021-09-28T21:32:35Z</dcterms:modified>
</cp:coreProperties>
</file>